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00" r:id="rId4"/>
    <p:sldId id="346" r:id="rId5"/>
    <p:sldId id="257" r:id="rId6"/>
    <p:sldId id="299" r:id="rId7"/>
    <p:sldId id="296" r:id="rId8"/>
    <p:sldId id="301" r:id="rId9"/>
    <p:sldId id="302" r:id="rId10"/>
    <p:sldId id="304" r:id="rId11"/>
    <p:sldId id="305" r:id="rId12"/>
    <p:sldId id="306" r:id="rId13"/>
    <p:sldId id="298" r:id="rId14"/>
    <p:sldId id="271" r:id="rId15"/>
    <p:sldId id="260" r:id="rId16"/>
    <p:sldId id="261" r:id="rId17"/>
    <p:sldId id="274" r:id="rId18"/>
    <p:sldId id="275" r:id="rId19"/>
    <p:sldId id="290" r:id="rId20"/>
    <p:sldId id="263" r:id="rId21"/>
    <p:sldId id="265" r:id="rId22"/>
    <p:sldId id="273" r:id="rId23"/>
    <p:sldId id="266" r:id="rId24"/>
    <p:sldId id="267" r:id="rId25"/>
    <p:sldId id="276" r:id="rId26"/>
    <p:sldId id="278" r:id="rId27"/>
    <p:sldId id="270" r:id="rId28"/>
    <p:sldId id="264" r:id="rId29"/>
    <p:sldId id="307" r:id="rId30"/>
    <p:sldId id="308" r:id="rId31"/>
    <p:sldId id="309" r:id="rId32"/>
    <p:sldId id="310" r:id="rId33"/>
    <p:sldId id="311" r:id="rId3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normAutofit fontScale="90000"/>
          </a:bodyPr>
          <a:p>
            <a:r>
              <a:rPr lang="en-PH" altLang="en-US"/>
              <a:t>CRECOM OBSERVATIONS,  FINDINGS &amp; RECOMMENDATIONS </a:t>
            </a:r>
            <a:endParaRPr lang="en-PH" altLang="en-US"/>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sym typeface="+mn-ea"/>
              </a:rPr>
              <a:t>    CREDIT MANAGEMENT PRINCIPLES-2</a:t>
            </a:r>
            <a:endParaRPr lang="en-US"/>
          </a:p>
        </p:txBody>
      </p:sp>
      <p:sp>
        <p:nvSpPr>
          <p:cNvPr id="3" name="Content Placeholder 2"/>
          <p:cNvSpPr>
            <a:spLocks noGrp="1"/>
          </p:cNvSpPr>
          <p:nvPr>
            <p:ph idx="1"/>
          </p:nvPr>
        </p:nvSpPr>
        <p:spPr/>
        <p:txBody>
          <a:bodyPr/>
          <a:p>
            <a:r>
              <a:rPr lang="en-PH" altLang="en-US"/>
              <a:t>Third:  “Loans are granted only to members in good standing and based on their capability of loan repayment. Each loan necessitates a thorough credit evaluation.”</a:t>
            </a:r>
            <a:endParaRPr lang="en-PH" altLang="en-US"/>
          </a:p>
          <a:p>
            <a:r>
              <a:rPr lang="en-PH" altLang="en-US"/>
              <a:t>Fourth: “The protecion of savings deposits and share capital of all its members are more important than the increase in volume of transactions and operations, and or growth in assets.”</a:t>
            </a:r>
            <a:endParaRPr lang="en-PH" altLang="en-US"/>
          </a:p>
          <a:p>
            <a:r>
              <a:rPr lang="en-PH" altLang="en-US"/>
              <a:t>Fifth: “A LOAN TO ITS MEMBERS IS A PRIVILEGE RATHER THAN A RIGHT  INHERENT IN MEMBERSHIP.”</a:t>
            </a:r>
            <a:endParaRPr lang="en-PH"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562610"/>
            <a:ext cx="10515600" cy="991235"/>
          </a:xfrm>
        </p:spPr>
        <p:txBody>
          <a:bodyPr>
            <a:normAutofit fontScale="90000"/>
          </a:bodyPr>
          <a:p>
            <a:r>
              <a:rPr lang="en-PH" altLang="en-US">
                <a:sym typeface="+mn-ea"/>
              </a:rPr>
              <a:t>          CREDIT MANAGEMENT PRINCIPLES-3</a:t>
            </a:r>
            <a:br>
              <a:rPr lang="en-US"/>
            </a:br>
            <a:endParaRPr lang="en-US"/>
          </a:p>
        </p:txBody>
      </p:sp>
      <p:sp>
        <p:nvSpPr>
          <p:cNvPr id="3" name="Content Placeholder 2"/>
          <p:cNvSpPr>
            <a:spLocks noGrp="1"/>
          </p:cNvSpPr>
          <p:nvPr>
            <p:ph idx="1"/>
          </p:nvPr>
        </p:nvSpPr>
        <p:spPr/>
        <p:txBody>
          <a:bodyPr/>
          <a:p>
            <a:r>
              <a:rPr lang="en-PH" altLang="en-US"/>
              <a:t>“The cooperative has to prove its financial security and ensure balance  between risks, diversification and profitability.”</a:t>
            </a:r>
            <a:endParaRPr lang="en-PH" altLang="en-US"/>
          </a:p>
          <a:p>
            <a:r>
              <a:rPr lang="en-PH" altLang="en-US"/>
              <a:t>Limit risks in lending and diversifying its loan porfolio by limiting loans to members in the same geographical area. </a:t>
            </a:r>
            <a:endParaRPr lang="en-PH" altLang="en-US"/>
          </a:p>
          <a:p>
            <a:r>
              <a:rPr lang="en-PH" altLang="en-US"/>
              <a:t>Member-borrower with unpaid principal or installment that has  become past due, his/her application for additional loan shall not be accepted or granted unless he/she update the primary loan first.  </a:t>
            </a:r>
            <a:endParaRPr lang="en-PH"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a:t> PROFILE OF THE LOAN PORTFOLIO</a:t>
            </a:r>
            <a:endParaRPr lang="en-PH" altLang="en-US"/>
          </a:p>
        </p:txBody>
      </p:sp>
      <p:graphicFrame>
        <p:nvGraphicFramePr>
          <p:cNvPr id="4" name="Content Placeholder 3"/>
          <p:cNvGraphicFramePr/>
          <p:nvPr>
            <p:ph idx="1"/>
          </p:nvPr>
        </p:nvGraphicFramePr>
        <p:xfrm>
          <a:off x="838200" y="1791335"/>
          <a:ext cx="10515600" cy="3844290"/>
        </p:xfrm>
        <a:graphic>
          <a:graphicData uri="http://schemas.openxmlformats.org/drawingml/2006/table">
            <a:tbl>
              <a:tblPr firstRow="1" bandRow="1">
                <a:tableStyleId>{5C22544A-7EE6-4342-B048-85BDC9FD1C3A}</a:tableStyleId>
              </a:tblPr>
              <a:tblGrid>
                <a:gridCol w="4792980"/>
                <a:gridCol w="1941195"/>
                <a:gridCol w="704215"/>
                <a:gridCol w="2023110"/>
                <a:gridCol w="1054100"/>
              </a:tblGrid>
              <a:tr h="415290">
                <a:tc>
                  <a:txBody>
                    <a:bodyPr/>
                    <a:p>
                      <a:pPr>
                        <a:buNone/>
                      </a:pPr>
                      <a:endParaRPr lang="en-US"/>
                    </a:p>
                  </a:txBody>
                  <a:tcPr/>
                </a:tc>
                <a:tc>
                  <a:txBody>
                    <a:bodyPr/>
                    <a:p>
                      <a:pPr>
                        <a:buNone/>
                      </a:pPr>
                      <a:r>
                        <a:rPr lang="en-PH" altLang="en-US"/>
                        <a:t>      Dec 31 2016</a:t>
                      </a:r>
                      <a:endParaRPr lang="en-PH" altLang="en-US"/>
                    </a:p>
                  </a:txBody>
                  <a:tcPr/>
                </a:tc>
                <a:tc>
                  <a:txBody>
                    <a:bodyPr/>
                    <a:p>
                      <a:pPr>
                        <a:buNone/>
                      </a:pPr>
                      <a:endParaRPr lang="en-US"/>
                    </a:p>
                  </a:txBody>
                  <a:tcPr/>
                </a:tc>
                <a:tc>
                  <a:txBody>
                    <a:bodyPr/>
                    <a:p>
                      <a:pPr algn="ctr">
                        <a:buNone/>
                      </a:pPr>
                      <a:r>
                        <a:rPr lang="en-PH" altLang="en-US"/>
                        <a:t> April 30 2017</a:t>
                      </a:r>
                      <a:endParaRPr lang="en-PH" altLang="en-US"/>
                    </a:p>
                  </a:txBody>
                  <a:tcPr/>
                </a:tc>
                <a:tc>
                  <a:txBody>
                    <a:bodyPr/>
                    <a:p>
                      <a:pPr>
                        <a:buNone/>
                      </a:pPr>
                      <a:endParaRPr lang="en-US"/>
                    </a:p>
                  </a:txBody>
                  <a:tcPr/>
                </a:tc>
              </a:tr>
              <a:tr h="381000">
                <a:tc>
                  <a:txBody>
                    <a:bodyPr/>
                    <a:p>
                      <a:pPr>
                        <a:buNone/>
                      </a:pPr>
                      <a:r>
                        <a:rPr lang="en-PH" altLang="en-US"/>
                        <a:t>LOANS RECEIVABLE</a:t>
                      </a:r>
                      <a:endParaRPr lang="en-PH" altLang="en-US"/>
                    </a:p>
                  </a:txBody>
                  <a:tcPr/>
                </a:tc>
                <a:tc>
                  <a:txBody>
                    <a:bodyPr/>
                    <a:p>
                      <a:pPr>
                        <a:buNone/>
                      </a:pPr>
                      <a:r>
                        <a:rPr lang="en-PH" altLang="en-US"/>
                        <a:t>         Amount</a:t>
                      </a:r>
                      <a:endParaRPr lang="en-PH" altLang="en-US"/>
                    </a:p>
                  </a:txBody>
                  <a:tcPr/>
                </a:tc>
                <a:tc>
                  <a:txBody>
                    <a:bodyPr/>
                    <a:p>
                      <a:pPr>
                        <a:buNone/>
                      </a:pPr>
                      <a:r>
                        <a:rPr lang="en-PH" altLang="en-US"/>
                        <a:t>  %</a:t>
                      </a:r>
                      <a:endParaRPr lang="en-PH" altLang="en-US"/>
                    </a:p>
                  </a:txBody>
                  <a:tcPr/>
                </a:tc>
                <a:tc>
                  <a:txBody>
                    <a:bodyPr/>
                    <a:p>
                      <a:pPr algn="ctr">
                        <a:buNone/>
                      </a:pPr>
                      <a:r>
                        <a:rPr lang="en-PH" altLang="en-US"/>
                        <a:t>Amount</a:t>
                      </a:r>
                      <a:endParaRPr lang="en-PH" altLang="en-US"/>
                    </a:p>
                  </a:txBody>
                  <a:tcPr/>
                </a:tc>
                <a:tc>
                  <a:txBody>
                    <a:bodyPr/>
                    <a:p>
                      <a:pPr algn="ctr">
                        <a:buNone/>
                      </a:pPr>
                      <a:r>
                        <a:rPr lang="en-PH" altLang="en-US"/>
                        <a:t>%</a:t>
                      </a:r>
                      <a:endParaRPr lang="en-PH" altLang="en-US"/>
                    </a:p>
                  </a:txBody>
                  <a:tcPr/>
                </a:tc>
              </a:tr>
              <a:tr h="381000">
                <a:tc>
                  <a:txBody>
                    <a:bodyPr/>
                    <a:p>
                      <a:pPr>
                        <a:buNone/>
                      </a:pPr>
                      <a:r>
                        <a:rPr lang="en-PH" altLang="en-US"/>
                        <a:t>    Current (in millions)</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728.858</a:t>
                      </a:r>
                      <a:endParaRPr lang="en-PH" altLang="en-US">
                        <a:cs typeface="Arial" panose="020B0604020202020204" pitchFamily="34" charset="0"/>
                      </a:endParaRPr>
                    </a:p>
                  </a:txBody>
                  <a:tcPr/>
                </a:tc>
                <a:tc>
                  <a:txBody>
                    <a:bodyPr/>
                    <a:p>
                      <a:pPr>
                        <a:buNone/>
                      </a:pPr>
                      <a:r>
                        <a:rPr lang="en-PH" altLang="en-US"/>
                        <a:t>  94</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645.434</a:t>
                      </a:r>
                      <a:endParaRPr lang="en-PH" altLang="en-US">
                        <a:cs typeface="Arial" panose="020B0604020202020204" pitchFamily="34" charset="0"/>
                      </a:endParaRPr>
                    </a:p>
                  </a:txBody>
                  <a:tcPr/>
                </a:tc>
                <a:tc>
                  <a:txBody>
                    <a:bodyPr/>
                    <a:p>
                      <a:pPr>
                        <a:buNone/>
                      </a:pPr>
                      <a:r>
                        <a:rPr lang="en-PH" altLang="en-US"/>
                        <a:t>    81</a:t>
                      </a:r>
                      <a:endParaRPr lang="en-PH" altLang="en-US"/>
                    </a:p>
                  </a:txBody>
                  <a:tcPr/>
                </a:tc>
              </a:tr>
              <a:tr h="381000">
                <a:tc>
                  <a:txBody>
                    <a:bodyPr/>
                    <a:p>
                      <a:pPr>
                        <a:buNone/>
                      </a:pPr>
                      <a:r>
                        <a:rPr lang="en-PH" altLang="en-US"/>
                        <a:t>    Past Due and Items in Litigation (in millions)</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47.666</a:t>
                      </a:r>
                      <a:r>
                        <a:rPr lang="en-US">
                          <a:cs typeface="Arial" panose="020B0604020202020204" pitchFamily="34" charset="0"/>
                        </a:rPr>
                        <a:t> </a:t>
                      </a:r>
                      <a:endParaRPr lang="en-PH" altLang="en-US">
                        <a:cs typeface="Arial" panose="020B0604020202020204" pitchFamily="34" charset="0"/>
                      </a:endParaRPr>
                    </a:p>
                  </a:txBody>
                  <a:tcPr/>
                </a:tc>
                <a:tc>
                  <a:txBody>
                    <a:bodyPr/>
                    <a:p>
                      <a:pPr>
                        <a:buNone/>
                      </a:pPr>
                      <a:r>
                        <a:rPr lang="en-PH" altLang="en-US"/>
                        <a:t>    6</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152.766</a:t>
                      </a:r>
                      <a:endParaRPr lang="en-PH" altLang="en-US">
                        <a:cs typeface="Arial" panose="020B0604020202020204" pitchFamily="34" charset="0"/>
                      </a:endParaRPr>
                    </a:p>
                  </a:txBody>
                  <a:tcPr/>
                </a:tc>
                <a:tc>
                  <a:txBody>
                    <a:bodyPr/>
                    <a:p>
                      <a:pPr>
                        <a:buNone/>
                      </a:pPr>
                      <a:r>
                        <a:rPr lang="en-PH" altLang="en-US"/>
                        <a:t>    19</a:t>
                      </a:r>
                      <a:endParaRPr lang="en-PH" altLang="en-US"/>
                    </a:p>
                  </a:txBody>
                  <a:tcPr/>
                </a:tc>
              </a:tr>
              <a:tr h="381000">
                <a:tc>
                  <a:txBody>
                    <a:bodyPr/>
                    <a:p>
                      <a:pPr>
                        <a:buNone/>
                      </a:pPr>
                      <a:r>
                        <a:rPr lang="en-PH" altLang="en-US"/>
                        <a:t>   Total </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776.524</a:t>
                      </a:r>
                      <a:r>
                        <a:rPr lang="en-US">
                          <a:cs typeface="Arial" panose="020B0604020202020204" pitchFamily="34" charset="0"/>
                        </a:rPr>
                        <a:t> </a:t>
                      </a:r>
                      <a:endParaRPr lang="en-PH" altLang="en-US">
                        <a:cs typeface="Arial" panose="020B0604020202020204" pitchFamily="34" charset="0"/>
                      </a:endParaRPr>
                    </a:p>
                  </a:txBody>
                  <a:tcPr/>
                </a:tc>
                <a:tc>
                  <a:txBody>
                    <a:bodyPr/>
                    <a:p>
                      <a:pPr>
                        <a:buNone/>
                      </a:pPr>
                      <a:r>
                        <a:rPr lang="en-PH" altLang="en-US"/>
                        <a:t>  100</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798.200</a:t>
                      </a:r>
                      <a:endParaRPr lang="en-PH" altLang="en-US">
                        <a:cs typeface="Arial" panose="020B0604020202020204" pitchFamily="34" charset="0"/>
                      </a:endParaRPr>
                    </a:p>
                  </a:txBody>
                  <a:tcPr/>
                </a:tc>
                <a:tc>
                  <a:txBody>
                    <a:bodyPr/>
                    <a:p>
                      <a:pPr>
                        <a:buNone/>
                      </a:pPr>
                      <a:r>
                        <a:rPr lang="en-PH" altLang="en-US"/>
                        <a:t>   100</a:t>
                      </a:r>
                      <a:endParaRPr lang="en-PH" altLang="en-US"/>
                    </a:p>
                  </a:txBody>
                  <a:tcPr/>
                </a:tc>
              </a:tr>
              <a:tr h="381000">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r h="381000">
                <a:tc>
                  <a:txBody>
                    <a:bodyPr/>
                    <a:p>
                      <a:pPr>
                        <a:buNone/>
                      </a:pPr>
                      <a:r>
                        <a:rPr lang="en-PH" altLang="en-US" sz="1200"/>
                        <a:t>Dec 31 2916  figures taken from AFS from souvenir program</a:t>
                      </a:r>
                      <a:endParaRPr lang="en-PH" altLang="en-US" sz="1200"/>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r h="381000">
                <a:tc>
                  <a:txBody>
                    <a:bodyPr/>
                    <a:p>
                      <a:pPr>
                        <a:buNone/>
                      </a:pPr>
                      <a:r>
                        <a:rPr lang="en-PH" altLang="en-US" sz="1200"/>
                        <a:t>April 30 2017 figures from IT Dept Concolidated Loan Receivable report </a:t>
                      </a:r>
                      <a:endParaRPr lang="en-PH" altLang="en-US" sz="1200"/>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r h="381000">
                <a:tc>
                  <a:txBody>
                    <a:bodyPr/>
                    <a:p>
                      <a:pPr>
                        <a:buNone/>
                      </a:pPr>
                      <a:r>
                        <a:rPr lang="en-PH" altLang="en-US" sz="1200"/>
                        <a:t>Past Due and ITL loans comprise 91-180, 181-360 andover 360 days</a:t>
                      </a:r>
                      <a:endParaRPr lang="en-PH" altLang="en-US" sz="1200"/>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r h="381000">
                <a:tc>
                  <a:txBody>
                    <a:bodyPr/>
                    <a:p>
                      <a:pPr>
                        <a:buNone/>
                      </a:pPr>
                      <a:r>
                        <a:rPr lang="en-PH" altLang="en-US" sz="1200"/>
                        <a:t>  past due; 1-30 and 31-90 days past due not included. </a:t>
                      </a:r>
                      <a:endParaRPr lang="en-PH" altLang="en-US" sz="1200"/>
                    </a:p>
                  </a:txBody>
                  <a:tcPr/>
                </a:tc>
                <a:tc>
                  <a:txBody>
                    <a:bodyPr/>
                    <a:p>
                      <a:pPr>
                        <a:buNone/>
                      </a:pPr>
                      <a:endParaRPr lang="en-US"/>
                    </a:p>
                  </a:txBody>
                  <a:tcPr/>
                </a:tc>
                <a:tc>
                  <a:txBody>
                    <a:bodyPr/>
                    <a:p>
                      <a:pPr>
                        <a:buNone/>
                      </a:pPr>
                      <a:endParaRPr lang="en-US"/>
                    </a:p>
                  </a:txBody>
                  <a:tcPr/>
                </a:tc>
                <a:tc>
                  <a:txBody>
                    <a:bodyPr/>
                    <a:p>
                      <a:pPr>
                        <a:buNone/>
                      </a:pPr>
                      <a:endParaRPr lang="en-US"/>
                    </a:p>
                  </a:txBody>
                  <a:tcPr/>
                </a:tc>
                <a:tc>
                  <a:txBody>
                    <a:bodyPr/>
                    <a:p>
                      <a:pPr>
                        <a:buNone/>
                      </a:pPr>
                      <a:endParaRPr 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a:t>Observations on Loan Profile</a:t>
            </a:r>
            <a:endParaRPr lang="en-PH" altLang="en-US"/>
          </a:p>
        </p:txBody>
      </p:sp>
      <p:sp>
        <p:nvSpPr>
          <p:cNvPr id="3" name="Content Placeholder 2"/>
          <p:cNvSpPr>
            <a:spLocks noGrp="1"/>
          </p:cNvSpPr>
          <p:nvPr>
            <p:ph idx="1"/>
          </p:nvPr>
        </p:nvSpPr>
        <p:spPr/>
        <p:txBody>
          <a:bodyPr/>
          <a:p>
            <a:r>
              <a:rPr lang="en-PH" altLang="en-US"/>
              <a:t>in a four-month period, past due loans increase from 6% to 19%</a:t>
            </a:r>
            <a:endParaRPr lang="en-PH" altLang="en-US"/>
          </a:p>
          <a:p>
            <a:r>
              <a:rPr lang="en-PH" altLang="en-US"/>
              <a:t>loans past due for over a year amounted to </a:t>
            </a:r>
            <a:r>
              <a:rPr lang="en-PH" altLang="en-US">
                <a:cs typeface="Arial" panose="020B0604020202020204" pitchFamily="34" charset="0"/>
              </a:rPr>
              <a:t>₱ 111.433 millions, almost 14% of total loans</a:t>
            </a:r>
            <a:endParaRPr lang="en-PH" altLang="en-US">
              <a:cs typeface="Arial" panose="020B0604020202020204" pitchFamily="34" charset="0"/>
            </a:endParaRPr>
          </a:p>
          <a:p>
            <a:r>
              <a:rPr lang="en-PH" altLang="en-US"/>
              <a:t>average PAR 1 and PAR 2  loans as of April 30 2017 was 33.68% and 21.72%, respectively</a:t>
            </a:r>
            <a:endParaRPr lang="en-PH" altLang="en-US"/>
          </a:p>
          <a:p>
            <a:r>
              <a:rPr lang="en-PH" altLang="en-US"/>
              <a:t>this incidence of past due and ITL, and high PAR percentage shows that a significant portion of our loan portfolio are of dubious quality. </a:t>
            </a:r>
            <a:endParaRPr lang="en-PH"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082675"/>
          </a:xfrm>
        </p:spPr>
        <p:txBody>
          <a:bodyPr>
            <a:normAutofit fontScale="90000"/>
          </a:bodyPr>
          <a:p>
            <a:pPr algn="ctr"/>
            <a:r>
              <a:rPr lang="en-PH" altLang="en-US" sz="3600"/>
              <a:t> TRENDS IN</a:t>
            </a:r>
            <a:r>
              <a:rPr lang="en-PH" altLang="en-US" sz="3600">
                <a:sym typeface="+mn-ea"/>
              </a:rPr>
              <a:t> THE LOAN PORTFOLIO</a:t>
            </a:r>
            <a:br>
              <a:rPr lang="en-PH" altLang="en-US" sz="3600">
                <a:sym typeface="+mn-ea"/>
              </a:rPr>
            </a:br>
            <a:r>
              <a:rPr lang="en-PH" altLang="en-US" sz="3600">
                <a:sym typeface="+mn-ea"/>
              </a:rPr>
              <a:t>Loans for Providential Purpose</a:t>
            </a:r>
            <a:br>
              <a:rPr lang="en-PH" altLang="en-US" sz="3600"/>
            </a:br>
            <a:endParaRPr lang="en-PH" altLang="en-US" sz="3600"/>
          </a:p>
        </p:txBody>
      </p:sp>
      <p:sp>
        <p:nvSpPr>
          <p:cNvPr id="3" name="Content Placeholder 2"/>
          <p:cNvSpPr>
            <a:spLocks noGrp="1"/>
          </p:cNvSpPr>
          <p:nvPr>
            <p:ph idx="1"/>
          </p:nvPr>
        </p:nvSpPr>
        <p:spPr/>
        <p:txBody>
          <a:bodyPr/>
          <a:p>
            <a:r>
              <a:rPr lang="en-PH" altLang="en-US"/>
              <a:t>Loans for providential purpose are on increasing trend: </a:t>
            </a:r>
            <a:endParaRPr lang="en-PH" altLang="en-US"/>
          </a:p>
          <a:p>
            <a:r>
              <a:rPr lang="en-PH" altLang="en-US"/>
              <a:t> 2012 providential loans are 45% of total loans</a:t>
            </a:r>
            <a:endParaRPr lang="en-PH" altLang="en-US"/>
          </a:p>
          <a:p>
            <a:r>
              <a:rPr lang="en-PH" altLang="en-US"/>
              <a:t>2013, 63% of total loans</a:t>
            </a:r>
            <a:endParaRPr lang="en-PH" altLang="en-US"/>
          </a:p>
          <a:p>
            <a:r>
              <a:rPr lang="en-PH" altLang="en-US"/>
              <a:t>2014, 55% of total loans</a:t>
            </a:r>
            <a:endParaRPr lang="en-PH" altLang="en-US"/>
          </a:p>
          <a:p>
            <a:r>
              <a:rPr lang="en-PH" altLang="en-US"/>
              <a:t>2015, 69% of total loans</a:t>
            </a:r>
            <a:endParaRPr lang="en-PH" altLang="en-US"/>
          </a:p>
          <a:p>
            <a:r>
              <a:rPr lang="en-PH" altLang="en-US"/>
              <a:t>2016, 78% of total loans</a:t>
            </a:r>
            <a:endParaRPr lang="en-PH" altLang="en-US"/>
          </a:p>
          <a:p>
            <a:r>
              <a:rPr lang="en-PH" altLang="en-US"/>
              <a:t>Conclusion?  </a:t>
            </a:r>
            <a:endParaRPr lang="en-PH"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algn="ctr"/>
            <a:r>
              <a:rPr lang="en-PH" altLang="en-US" sz="3600">
                <a:sym typeface="+mn-ea"/>
              </a:rPr>
              <a:t>TRENDS IN THE LOAN PORTFOLIO</a:t>
            </a:r>
            <a:br>
              <a:rPr lang="en-PH" altLang="en-US" sz="3600">
                <a:sym typeface="+mn-ea"/>
              </a:rPr>
            </a:br>
            <a:r>
              <a:rPr lang="en-PH" altLang="en-US" sz="3600">
                <a:sym typeface="+mn-ea"/>
              </a:rPr>
              <a:t>Loans for Commercial Purpose</a:t>
            </a:r>
            <a:endParaRPr lang="en-US" sz="3600"/>
          </a:p>
        </p:txBody>
      </p:sp>
      <p:sp>
        <p:nvSpPr>
          <p:cNvPr id="3" name="Content Placeholder 2"/>
          <p:cNvSpPr>
            <a:spLocks noGrp="1"/>
          </p:cNvSpPr>
          <p:nvPr>
            <p:ph idx="1"/>
          </p:nvPr>
        </p:nvSpPr>
        <p:spPr/>
        <p:txBody>
          <a:bodyPr/>
          <a:p>
            <a:r>
              <a:rPr lang="en-PH" altLang="en-US"/>
              <a:t>Loans for Commercial Purpose is on a declining trend.</a:t>
            </a:r>
            <a:endParaRPr lang="en-PH" altLang="en-US"/>
          </a:p>
          <a:p>
            <a:r>
              <a:rPr lang="en-PH" altLang="en-US"/>
              <a:t>2012, 47% of total loans</a:t>
            </a:r>
            <a:endParaRPr lang="en-PH" altLang="en-US"/>
          </a:p>
          <a:p>
            <a:r>
              <a:rPr lang="en-PH" altLang="en-US"/>
              <a:t>2013, 32%</a:t>
            </a:r>
            <a:endParaRPr lang="en-PH" altLang="en-US"/>
          </a:p>
          <a:p>
            <a:r>
              <a:rPr lang="en-PH" altLang="en-US"/>
              <a:t>2014, 37%</a:t>
            </a:r>
            <a:endParaRPr lang="en-PH" altLang="en-US"/>
          </a:p>
          <a:p>
            <a:r>
              <a:rPr lang="en-PH" altLang="en-US"/>
              <a:t>2015, 29% </a:t>
            </a:r>
            <a:endParaRPr lang="en-PH" altLang="en-US"/>
          </a:p>
          <a:p>
            <a:r>
              <a:rPr lang="en-PH" altLang="en-US"/>
              <a:t>2016, 21% </a:t>
            </a:r>
            <a:endParaRPr lang="en-PH" altLang="en-US"/>
          </a:p>
          <a:p>
            <a:r>
              <a:rPr lang="en-PH" altLang="en-US"/>
              <a:t>Why?</a:t>
            </a:r>
            <a:endParaRPr lang="en-PH"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t>Trends in Loan Portfolio-Increases in Loans Granted</a:t>
            </a:r>
            <a:endParaRPr lang="en-PH" altLang="en-US"/>
          </a:p>
        </p:txBody>
      </p:sp>
      <p:graphicFrame>
        <p:nvGraphicFramePr>
          <p:cNvPr id="4" name="Content Placeholder 3"/>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6629400"/>
                <a:gridCol w="2225040"/>
                <a:gridCol w="1661160"/>
              </a:tblGrid>
              <a:tr h="381000">
                <a:tc>
                  <a:txBody>
                    <a:bodyPr/>
                    <a:p>
                      <a:pPr>
                        <a:buNone/>
                      </a:pPr>
                      <a:r>
                        <a:rPr lang="en-PH" altLang="en-US"/>
                        <a:t>Year-on-Year Loan Increases </a:t>
                      </a:r>
                      <a:endParaRPr lang="en-PH" altLang="en-US"/>
                    </a:p>
                  </a:txBody>
                  <a:tcPr/>
                </a:tc>
                <a:tc>
                  <a:txBody>
                    <a:bodyPr/>
                    <a:p>
                      <a:pPr algn="ctr">
                        <a:buNone/>
                      </a:pPr>
                      <a:r>
                        <a:rPr lang="en-PH" altLang="en-US"/>
                        <a:t>Amount(millions)</a:t>
                      </a:r>
                      <a:endParaRPr lang="en-PH" altLang="en-US"/>
                    </a:p>
                  </a:txBody>
                  <a:tcPr/>
                </a:tc>
                <a:tc>
                  <a:txBody>
                    <a:bodyPr/>
                    <a:p>
                      <a:pPr algn="ctr">
                        <a:buNone/>
                      </a:pPr>
                      <a:r>
                        <a:rPr lang="en-PH" altLang="en-US"/>
                        <a:t>%</a:t>
                      </a:r>
                      <a:endParaRPr lang="en-PH" altLang="en-US"/>
                    </a:p>
                  </a:txBody>
                  <a:tcPr/>
                </a:tc>
              </a:tr>
              <a:tr h="381000">
                <a:tc>
                  <a:txBody>
                    <a:bodyPr/>
                    <a:p>
                      <a:pPr>
                        <a:buNone/>
                      </a:pPr>
                      <a:r>
                        <a:rPr lang="en-PH" altLang="en-US"/>
                        <a:t>2012-2013</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92.513</a:t>
                      </a:r>
                      <a:endParaRPr lang="en-PH" altLang="en-US">
                        <a:cs typeface="Arial" panose="020B0604020202020204" pitchFamily="34" charset="0"/>
                      </a:endParaRPr>
                    </a:p>
                  </a:txBody>
                  <a:tcPr/>
                </a:tc>
                <a:tc>
                  <a:txBody>
                    <a:bodyPr/>
                    <a:p>
                      <a:pPr>
                        <a:buNone/>
                      </a:pPr>
                      <a:r>
                        <a:rPr lang="en-PH" altLang="en-US"/>
                        <a:t>        20.39</a:t>
                      </a:r>
                      <a:endParaRPr lang="en-PH" altLang="en-US"/>
                    </a:p>
                  </a:txBody>
                  <a:tcPr/>
                </a:tc>
              </a:tr>
              <a:tr h="381000">
                <a:tc>
                  <a:txBody>
                    <a:bodyPr/>
                    <a:p>
                      <a:pPr>
                        <a:buNone/>
                      </a:pPr>
                      <a:r>
                        <a:rPr lang="en-PH" altLang="en-US"/>
                        <a:t>2013-2014</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98.971</a:t>
                      </a:r>
                      <a:endParaRPr lang="en-PH" altLang="en-US">
                        <a:cs typeface="Arial" panose="020B0604020202020204" pitchFamily="34" charset="0"/>
                      </a:endParaRPr>
                    </a:p>
                  </a:txBody>
                  <a:tcPr/>
                </a:tc>
                <a:tc>
                  <a:txBody>
                    <a:bodyPr/>
                    <a:p>
                      <a:pPr>
                        <a:buNone/>
                      </a:pPr>
                      <a:r>
                        <a:rPr lang="en-PH" altLang="en-US"/>
                        <a:t>        18.12</a:t>
                      </a:r>
                      <a:endParaRPr lang="en-PH" altLang="en-US"/>
                    </a:p>
                  </a:txBody>
                  <a:tcPr/>
                </a:tc>
              </a:tr>
              <a:tr h="381000">
                <a:tc>
                  <a:txBody>
                    <a:bodyPr/>
                    <a:p>
                      <a:pPr>
                        <a:buNone/>
                      </a:pPr>
                      <a:r>
                        <a:rPr lang="en-PH" altLang="en-US"/>
                        <a:t>2014-2015</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82.597</a:t>
                      </a:r>
                      <a:endParaRPr lang="en-PH" altLang="en-US">
                        <a:cs typeface="Arial" panose="020B0604020202020204" pitchFamily="34" charset="0"/>
                      </a:endParaRPr>
                    </a:p>
                  </a:txBody>
                  <a:tcPr/>
                </a:tc>
                <a:tc>
                  <a:txBody>
                    <a:bodyPr/>
                    <a:p>
                      <a:pPr>
                        <a:buNone/>
                      </a:pPr>
                      <a:r>
                        <a:rPr lang="en-PH" altLang="en-US"/>
                        <a:t>         12.80</a:t>
                      </a:r>
                      <a:endParaRPr lang="en-PH" altLang="en-US"/>
                    </a:p>
                  </a:txBody>
                  <a:tcPr/>
                </a:tc>
              </a:tr>
              <a:tr h="381000">
                <a:tc>
                  <a:txBody>
                    <a:bodyPr/>
                    <a:p>
                      <a:pPr>
                        <a:buNone/>
                      </a:pPr>
                      <a:r>
                        <a:rPr lang="en-PH" altLang="en-US"/>
                        <a:t>2015-2016</a:t>
                      </a:r>
                      <a:endParaRPr lang="en-PH" altLang="en-US"/>
                    </a:p>
                  </a:txBody>
                  <a:tcPr/>
                </a:tc>
                <a:tc>
                  <a:txBody>
                    <a:bodyPr/>
                    <a:p>
                      <a:pPr>
                        <a:buNone/>
                      </a:pPr>
                      <a:r>
                        <a:rPr lang="en-US">
                          <a:cs typeface="Arial" panose="020B0604020202020204" pitchFamily="34" charset="0"/>
                        </a:rPr>
                        <a:t>₱         </a:t>
                      </a:r>
                      <a:r>
                        <a:rPr lang="en-PH" altLang="en-US">
                          <a:cs typeface="Arial" panose="020B0604020202020204" pitchFamily="34" charset="0"/>
                        </a:rPr>
                        <a:t>48.811</a:t>
                      </a:r>
                      <a:endParaRPr lang="en-PH" altLang="en-US">
                        <a:cs typeface="Arial" panose="020B0604020202020204" pitchFamily="34" charset="0"/>
                      </a:endParaRPr>
                    </a:p>
                  </a:txBody>
                  <a:tcPr/>
                </a:tc>
                <a:tc>
                  <a:txBody>
                    <a:bodyPr/>
                    <a:p>
                      <a:pPr>
                        <a:buNone/>
                      </a:pPr>
                      <a:r>
                        <a:rPr lang="en-PH" altLang="en-US"/>
                        <a:t>           6.71</a:t>
                      </a:r>
                      <a:endParaRPr lang="en-PH" altLang="en-US"/>
                    </a:p>
                  </a:txBody>
                  <a:tcPr/>
                </a:tc>
              </a:tr>
              <a:tr h="381000">
                <a:tc>
                  <a:txBody>
                    <a:bodyPr/>
                    <a:p>
                      <a:pPr>
                        <a:buNone/>
                      </a:pPr>
                      <a:r>
                        <a:rPr lang="en-PH" altLang="en-US" sz="1200"/>
                        <a:t>Note:Amounts taken from AMPC 'audited financial lstatements  in the souvernir program of the year cited.</a:t>
                      </a:r>
                      <a:endParaRPr lang="en-PH" altLang="en-US" sz="1200"/>
                    </a:p>
                  </a:txBody>
                  <a:tcPr/>
                </a:tc>
                <a:tc>
                  <a:txBody>
                    <a:bodyPr/>
                    <a:p>
                      <a:pPr>
                        <a:buNone/>
                      </a:pPr>
                      <a:endParaRPr lang="en-US"/>
                    </a:p>
                  </a:txBody>
                  <a:tcPr/>
                </a:tc>
                <a:tc>
                  <a:txBody>
                    <a:bodyPr/>
                    <a:p>
                      <a:pPr>
                        <a:buNone/>
                      </a:pPr>
                      <a:endParaRPr lang="en-US"/>
                    </a:p>
                  </a:txBody>
                  <a:tcPr/>
                </a:tc>
              </a:tr>
              <a:tr h="381000">
                <a:tc>
                  <a:txBody>
                    <a:bodyPr/>
                    <a:p>
                      <a:pPr>
                        <a:buNone/>
                      </a:pPr>
                      <a:endParaRPr lang="en-US"/>
                    </a:p>
                  </a:txBody>
                  <a:tcPr/>
                </a:tc>
                <a:tc>
                  <a:txBody>
                    <a:bodyPr/>
                    <a:p>
                      <a:pPr>
                        <a:buNone/>
                      </a:pPr>
                      <a:endParaRPr lang="en-US"/>
                    </a:p>
                  </a:txBody>
                  <a:tcPr/>
                </a:tc>
                <a:tc>
                  <a:txBody>
                    <a:bodyPr/>
                    <a:p>
                      <a:pPr>
                        <a:buNone/>
                      </a:pPr>
                      <a:endParaRPr lang="en-US"/>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PH" altLang="en-US"/>
              <a:t>Why the decreasing trend?</a:t>
            </a:r>
            <a:endParaRPr lang="en-PH" altLang="en-US"/>
          </a:p>
          <a:p>
            <a:r>
              <a:rPr lang="en-PH" altLang="en-US"/>
              <a:t>Number of members increased in those years and, obviously, their need for funds for providential and business purposes.</a:t>
            </a:r>
            <a:endParaRPr lang="en-PH" altLang="en-US"/>
          </a:p>
          <a:p>
            <a:r>
              <a:rPr lang="en-PH" altLang="en-US"/>
              <a:t>Did members financial needs declined or are they borrowing elsewhere? </a:t>
            </a:r>
            <a:endParaRPr lang="en-PH" altLang="en-US"/>
          </a:p>
          <a:p>
            <a:r>
              <a:rPr lang="en-PH" altLang="en-US"/>
              <a:t>Or were their issues and concerns that prevented the coop from serving the members' needs?  </a:t>
            </a:r>
            <a:endParaRPr lang="en-PH"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sz="3600"/>
              <a:t>Loans to Employees</a:t>
            </a:r>
            <a:endParaRPr lang="en-PH" altLang="en-US" sz="3600"/>
          </a:p>
        </p:txBody>
      </p:sp>
      <p:sp>
        <p:nvSpPr>
          <p:cNvPr id="3" name="Content Placeholder 2"/>
          <p:cNvSpPr>
            <a:spLocks noGrp="1"/>
          </p:cNvSpPr>
          <p:nvPr>
            <p:ph idx="1"/>
          </p:nvPr>
        </p:nvSpPr>
        <p:spPr/>
        <p:txBody>
          <a:bodyPr/>
          <a:p>
            <a:r>
              <a:rPr lang="en-PH" altLang="en-US"/>
              <a:t>Loans granted to employees are of significant amounts and there are now requests for restructuring.  Most of these loans were granted in 2015</a:t>
            </a:r>
            <a:endParaRPr lang="en-PH" altLang="en-US"/>
          </a:p>
          <a:p>
            <a:r>
              <a:rPr lang="en-PH" altLang="en-US"/>
              <a:t>We expect increased request for restructuring in the coming days or months.</a:t>
            </a:r>
            <a:endParaRPr lang="en-PH" altLang="en-US"/>
          </a:p>
          <a:p>
            <a:r>
              <a:rPr lang="en-PH" altLang="en-US"/>
              <a:t>Computation of capacity to pay, based on verifiable income is quite dubious  </a:t>
            </a:r>
            <a:endParaRPr lang="en-PH" altLang="en-US"/>
          </a:p>
          <a:p>
            <a:r>
              <a:rPr lang="en-PH" altLang="en-US"/>
              <a:t>Some of these accounts will be discussed by Mr Fortuna </a:t>
            </a:r>
            <a:endParaRPr lang="en-PH" altLang="en-US"/>
          </a:p>
          <a:p>
            <a:pPr marL="0" indent="0">
              <a:buNone/>
            </a:pPr>
            <a:r>
              <a:rPr lang="en-PH" altLang="en-US"/>
              <a:t> </a:t>
            </a:r>
            <a:endParaRPr lang="en-PH"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sym typeface="+mn-ea"/>
              </a:rPr>
              <a:t>Introduction of the current Credit Committee members - Victorio Fortuna, Jr</a:t>
            </a:r>
            <a:br>
              <a:rPr lang="en-PH" altLang="en-US"/>
            </a:br>
            <a:endParaRPr lang="en-US"/>
          </a:p>
        </p:txBody>
      </p:sp>
      <p:sp>
        <p:nvSpPr>
          <p:cNvPr id="3" name="Content Placeholder 2"/>
          <p:cNvSpPr>
            <a:spLocks noGrp="1"/>
          </p:cNvSpPr>
          <p:nvPr>
            <p:ph idx="1"/>
          </p:nvPr>
        </p:nvSpPr>
        <p:spPr/>
        <p:txBody>
          <a:bodyPr>
            <a:normAutofit lnSpcReduction="10000"/>
          </a:bodyPr>
          <a:p>
            <a:r>
              <a:rPr lang="en-PH" altLang="en-US"/>
              <a:t>Chairman, Credit Committee </a:t>
            </a:r>
            <a:endParaRPr lang="en-PH" altLang="en-US"/>
          </a:p>
          <a:p>
            <a:r>
              <a:rPr lang="en-PH" altLang="en-US"/>
              <a:t>Graduate of BSC, major in Accounting, University of Negros Occidental-Recoletos (UNOR)</a:t>
            </a:r>
            <a:endParaRPr lang="en-PH" altLang="en-US"/>
          </a:p>
          <a:p>
            <a:r>
              <a:rPr lang="en-PH" altLang="en-US"/>
              <a:t>PRC-Licensed Real Estate Broker (REB)</a:t>
            </a:r>
            <a:endParaRPr lang="en-PH" altLang="en-US"/>
          </a:p>
          <a:p>
            <a:r>
              <a:rPr lang="en-PH" altLang="en-US"/>
              <a:t>-Bookkeeper-Isidoro Jimenez III Accounting Firm, specializing in the sugar industry</a:t>
            </a:r>
            <a:endParaRPr lang="en-PH" altLang="en-US"/>
          </a:p>
          <a:p>
            <a:r>
              <a:rPr lang="en-PH" altLang="en-US"/>
              <a:t>Systems Analyst, Warner Barnes</a:t>
            </a:r>
            <a:endParaRPr lang="en-PH" altLang="en-US"/>
          </a:p>
          <a:p>
            <a:r>
              <a:rPr lang="en-PH" altLang="en-US"/>
              <a:t>Systems Analyst, Audit Supervisor, Internal Audit Dept, Allied Banking Corp</a:t>
            </a:r>
            <a:endParaRPr lang="en-PH" altLang="en-US"/>
          </a:p>
          <a:p>
            <a:r>
              <a:rPr lang="en-PH" altLang="en-US"/>
              <a:t>Assistant Manager, Branch Operations, Bank of Commerce</a:t>
            </a:r>
            <a:endParaRPr lang="en-PH"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t> FINDINGS &amp; OBSERVATIONS -Weaknesses in Loan Documentation-PNs Signed in Blank</a:t>
            </a:r>
            <a:endParaRPr lang="en-PH" altLang="en-US"/>
          </a:p>
        </p:txBody>
      </p:sp>
      <p:sp>
        <p:nvSpPr>
          <p:cNvPr id="3" name="Content Placeholder 2"/>
          <p:cNvSpPr>
            <a:spLocks noGrp="1"/>
          </p:cNvSpPr>
          <p:nvPr>
            <p:ph idx="1"/>
          </p:nvPr>
        </p:nvSpPr>
        <p:spPr/>
        <p:txBody>
          <a:bodyPr/>
          <a:p>
            <a:r>
              <a:rPr lang="en-PH" altLang="en-US"/>
              <a:t>Promissory  Notes on loans granted and in process have no principal amount, maturity and execution date, mode of payment; or signed in blank by the borrower and co-maker.  This is in violation of Section 10.3 of Article 10, Loan Documentation, of the Credit Policy Manual which states that “For each loan granted by the coop, a promissory note (PN) shall be executed by the member-borrower  in favor of the cooperative stating the </a:t>
            </a:r>
            <a:r>
              <a:rPr lang="en-PH" altLang="en-US" b="1"/>
              <a:t>amount</a:t>
            </a:r>
            <a:r>
              <a:rPr lang="en-PH" altLang="en-US"/>
              <a:t> of the loan, date granted, due date, interest rate and other information.”</a:t>
            </a:r>
            <a:endParaRPr lang="en-PH"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t>Findings and Observation - Maintenance of Credit and Security Folders</a:t>
            </a:r>
            <a:endParaRPr lang="en-PH" altLang="en-US"/>
          </a:p>
        </p:txBody>
      </p:sp>
      <p:sp>
        <p:nvSpPr>
          <p:cNvPr id="3" name="Content Placeholder 2"/>
          <p:cNvSpPr>
            <a:spLocks noGrp="1"/>
          </p:cNvSpPr>
          <p:nvPr>
            <p:ph idx="1"/>
          </p:nvPr>
        </p:nvSpPr>
        <p:spPr/>
        <p:txBody>
          <a:bodyPr/>
          <a:p>
            <a:r>
              <a:rPr lang="en-PH" altLang="en-US"/>
              <a:t>Article 10, Loan Documentation, is not observed; no segregation of documents into credit information file (Sec 10.2.1) and collateral (or security file), and PN file</a:t>
            </a:r>
            <a:endParaRPr lang="en-PH" altLang="en-US"/>
          </a:p>
          <a:p>
            <a:r>
              <a:rPr lang="en-PH" altLang="en-US"/>
              <a:t>Filing system (Article 10) for  loan documents not followed</a:t>
            </a:r>
            <a:endParaRPr lang="en-PH" altLang="en-US"/>
          </a:p>
          <a:p>
            <a:r>
              <a:rPr lang="en-PH" altLang="en-US"/>
              <a:t>No inventory of loan documents .</a:t>
            </a:r>
            <a:endParaRPr lang="en-PH"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PH" altLang="en-US">
                <a:sym typeface="+mn-ea"/>
              </a:rPr>
              <a:t>       </a:t>
            </a:r>
            <a:br>
              <a:rPr lang="en-PH" altLang="en-US">
                <a:sym typeface="+mn-ea"/>
              </a:rPr>
            </a:br>
            <a:r>
              <a:rPr lang="en-PH" altLang="en-US">
                <a:sym typeface="+mn-ea"/>
              </a:rPr>
              <a:t>    </a:t>
            </a:r>
            <a:r>
              <a:rPr lang="en-PH" altLang="en-US" sz="3600">
                <a:sym typeface="+mn-ea"/>
              </a:rPr>
              <a:t>FINDINGS &amp; OBSERVATIONS -Deficiencies in Determining</a:t>
            </a:r>
            <a:br>
              <a:rPr lang="en-PH" altLang="en-US" sz="3600">
                <a:sym typeface="+mn-ea"/>
              </a:rPr>
            </a:br>
            <a:r>
              <a:rPr lang="en-PH" altLang="en-US" sz="3600">
                <a:sym typeface="+mn-ea"/>
              </a:rPr>
              <a:t>                Five Cs of Credit of Borrower &amp; Co-maker -1</a:t>
            </a:r>
            <a:br>
              <a:rPr lang="en-PH" altLang="en-US" sz="3600"/>
            </a:br>
            <a:endParaRPr lang="en-US" sz="3600"/>
          </a:p>
        </p:txBody>
      </p:sp>
      <p:sp>
        <p:nvSpPr>
          <p:cNvPr id="3" name="Content Placeholder 2"/>
          <p:cNvSpPr>
            <a:spLocks noGrp="1"/>
          </p:cNvSpPr>
          <p:nvPr>
            <p:ph idx="1"/>
          </p:nvPr>
        </p:nvSpPr>
        <p:spPr/>
        <p:txBody>
          <a:bodyPr/>
          <a:p>
            <a:r>
              <a:rPr lang="en-PH" altLang="en-US"/>
              <a:t>Aticle 9, Credit Investigation, of the Credit Policy Manual, states that “Fundamentally,  granting of credit  depends to a large extent on the knowledge of the member-borower's five Cs of credit (character,  capital, capacity, condition, and collateral). Sound decisions can only be made  on the basis of adequate and complete information gathered by the CI (Credit Investigator).”  </a:t>
            </a:r>
            <a:endParaRPr lang="en-PH" altLang="en-US"/>
          </a:p>
          <a:p>
            <a:r>
              <a:rPr lang="en-PH" altLang="en-US"/>
              <a:t>Findings include (a) improper preparation of or blank  “Household Income and Expenditure” form; (b) no or incomplete Cash Flow Analysis; (c) blank appraisal forms on real estate and personal properties (chattels), though signed by the appraiser of the coop;    </a:t>
            </a:r>
            <a:endParaRPr lang="en-PH"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PH" altLang="en-US">
                <a:sym typeface="+mn-ea"/>
              </a:rPr>
              <a:t>      </a:t>
            </a:r>
            <a:br>
              <a:rPr lang="en-PH" altLang="en-US">
                <a:sym typeface="+mn-ea"/>
              </a:rPr>
            </a:br>
            <a:br>
              <a:rPr lang="en-PH" altLang="en-US">
                <a:sym typeface="+mn-ea"/>
              </a:rPr>
            </a:br>
            <a:r>
              <a:rPr lang="en-PH" altLang="en-US">
                <a:sym typeface="+mn-ea"/>
              </a:rPr>
              <a:t>  </a:t>
            </a:r>
            <a:r>
              <a:rPr lang="en-PH" altLang="en-US" sz="3600">
                <a:sym typeface="+mn-ea"/>
              </a:rPr>
              <a:t>FINDINGS &amp; OBSERVATIONS -Deficiencies in Determining</a:t>
            </a:r>
            <a:br>
              <a:rPr lang="en-PH" altLang="en-US" sz="3600">
                <a:sym typeface="+mn-ea"/>
              </a:rPr>
            </a:br>
            <a:r>
              <a:rPr lang="en-PH" altLang="en-US" sz="3600">
                <a:sym typeface="+mn-ea"/>
              </a:rPr>
              <a:t>                Five Cs of Credit of Borrower &amp; Co-maker </a:t>
            </a:r>
            <a:r>
              <a:rPr lang="en-PH" altLang="en-US">
                <a:sym typeface="+mn-ea"/>
              </a:rPr>
              <a:t>-2</a:t>
            </a:r>
            <a:br>
              <a:rPr lang="en-PH" altLang="en-US">
                <a:sym typeface="+mn-ea"/>
              </a:rPr>
            </a:br>
            <a:br>
              <a:rPr lang="en-PH" altLang="en-US">
                <a:sym typeface="+mn-ea"/>
              </a:rPr>
            </a:br>
            <a:endParaRPr lang="en-US"/>
          </a:p>
        </p:txBody>
      </p:sp>
      <p:sp>
        <p:nvSpPr>
          <p:cNvPr id="3" name="Content Placeholder 2"/>
          <p:cNvSpPr>
            <a:spLocks noGrp="1"/>
          </p:cNvSpPr>
          <p:nvPr>
            <p:ph idx="1"/>
          </p:nvPr>
        </p:nvSpPr>
        <p:spPr/>
        <p:txBody>
          <a:bodyPr/>
          <a:p>
            <a:r>
              <a:rPr lang="en-PH" altLang="en-US"/>
              <a:t>(d) no or incomplete credit investigation reports; (e) no or incomplete residence checkings; (f) decription of property not stated in REM and ChM; (g) REM and ChM not registered with ROD nor annotated in the TCTs or OR/CR of the collaterals; (h) no credit monitoring reports on especially on non-performing accounts;  (i) no audited financial statements (AFS) or income tax returns (ITR) from member-borrower;  (j) no audit reports on loan portfolio monitoring [see Section 11.9, Audit and Credit Inspection, Article 11, Loan Portfolio Management, of the Credit Policy Manual];  </a:t>
            </a:r>
            <a:endParaRPr lang="en-PH"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sz="3600"/>
              <a:t>Deficiencies in Maintenance of Loan Records</a:t>
            </a:r>
            <a:r>
              <a:rPr lang="en-PH" altLang="en-US"/>
              <a:t>  </a:t>
            </a:r>
            <a:endParaRPr lang="en-PH" altLang="en-US"/>
          </a:p>
        </p:txBody>
      </p:sp>
      <p:sp>
        <p:nvSpPr>
          <p:cNvPr id="3" name="Content Placeholder 2"/>
          <p:cNvSpPr>
            <a:spLocks noGrp="1"/>
          </p:cNvSpPr>
          <p:nvPr>
            <p:ph idx="1"/>
          </p:nvPr>
        </p:nvSpPr>
        <p:spPr/>
        <p:txBody>
          <a:bodyPr/>
          <a:p>
            <a:r>
              <a:rPr lang="en-PH" altLang="en-US"/>
              <a:t>there is no organized or systematic filing system of loan documents as required under Sec 10.1, Legal Documents, and Section 10.2, Filing of Documents, Article 10 (Loan Documentation) of the Credit Manual.</a:t>
            </a:r>
            <a:endParaRPr lang="en-PH" altLang="en-US"/>
          </a:p>
          <a:p>
            <a:r>
              <a:rPr lang="en-PH" altLang="en-US"/>
              <a:t>in some branches, there is no fire-resistant vault where loan documents and other important records are kept; these are kept in  cabinets that offer no protection in case of fire. </a:t>
            </a:r>
            <a:endParaRPr lang="en-PH" altLang="en-US"/>
          </a:p>
          <a:p>
            <a:r>
              <a:rPr lang="en-PH" altLang="en-US"/>
              <a:t>these deficiencies will hinder the coop's actions or measures for remedial accounts; filing of cases may be hampered  </a:t>
            </a:r>
            <a:endParaRPr lang="en-PH"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sz="3600"/>
              <a:t>CRECOM RECOMMENDATIONS -1</a:t>
            </a:r>
            <a:endParaRPr lang="en-PH" altLang="en-US" sz="3600"/>
          </a:p>
        </p:txBody>
      </p:sp>
      <p:sp>
        <p:nvSpPr>
          <p:cNvPr id="3" name="Content Placeholder 2"/>
          <p:cNvSpPr>
            <a:spLocks noGrp="1"/>
          </p:cNvSpPr>
          <p:nvPr>
            <p:ph idx="1"/>
          </p:nvPr>
        </p:nvSpPr>
        <p:spPr/>
        <p:txBody>
          <a:bodyPr>
            <a:normAutofit lnSpcReduction="10000"/>
          </a:bodyPr>
          <a:p>
            <a:r>
              <a:rPr lang="en-PH" altLang="en-US"/>
              <a:t>as the GM pointed out earlier, the situation calls for remedial measures and our objective here is to decrease past due to 16% from 19% after a year; and by 4% the year after, by strict implementation of credit policy and strong collection efforts  </a:t>
            </a:r>
            <a:endParaRPr lang="en-PH" altLang="en-US"/>
          </a:p>
          <a:p>
            <a:r>
              <a:rPr lang="en-PH" altLang="en-US"/>
              <a:t>identify which loans belong to the 19%  with emphasis for over 360 days past due</a:t>
            </a:r>
            <a:endParaRPr lang="en-PH" altLang="en-US"/>
          </a:p>
          <a:p>
            <a:r>
              <a:rPr lang="en-PH" altLang="en-US"/>
              <a:t>with the assistance of Internal Audit and Asset Recovery Depts. identify issues and concerns on these loan accounts</a:t>
            </a:r>
            <a:endParaRPr lang="en-PH" altLang="en-US"/>
          </a:p>
          <a:p>
            <a:r>
              <a:rPr lang="en-PH" altLang="en-US"/>
              <a:t>identify also the loans overdue for over one year and assign the Branch Manager and/or LoanOfficers (or CI/Collectors) to concentrate on them on remedial measures</a:t>
            </a:r>
            <a:endParaRPr lang="en-PH" altLang="en-US"/>
          </a:p>
          <a:p>
            <a:endParaRPr lang="en-PH" altLang="en-US"/>
          </a:p>
          <a:p>
            <a:endParaRPr lang="en-PH"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sym typeface="+mn-ea"/>
              </a:rPr>
              <a:t>CRECOM RECOMMENDATIONS -2</a:t>
            </a:r>
            <a:br>
              <a:rPr lang="en-PH" altLang="en-US"/>
            </a:br>
            <a:endParaRPr lang="en-US"/>
          </a:p>
        </p:txBody>
      </p:sp>
      <p:sp>
        <p:nvSpPr>
          <p:cNvPr id="3" name="Content Placeholder 2"/>
          <p:cNvSpPr>
            <a:spLocks noGrp="1"/>
          </p:cNvSpPr>
          <p:nvPr>
            <p:ph idx="1"/>
          </p:nvPr>
        </p:nvSpPr>
        <p:spPr/>
        <p:txBody>
          <a:bodyPr/>
          <a:p>
            <a:r>
              <a:rPr lang="en-PH" altLang="en-US"/>
              <a:t>Internal Audit or ARD personnel examine each loan account under remedial status and acomplish the “Outstanding Loan Evaluation Worksheet” as proof of their action  </a:t>
            </a:r>
            <a:endParaRPr lang="en-PH" altLang="en-US"/>
          </a:p>
          <a:p>
            <a:r>
              <a:rPr lang="en-PH" altLang="en-US"/>
              <a:t>BMs, Loans Officers should consult with and assist the CRECOM, Audit and Inventory Committee (AIC),  and other committees to establish possible courses of action to improve loan quality</a:t>
            </a:r>
            <a:endParaRPr lang="en-PH" altLang="en-US"/>
          </a:p>
          <a:p>
            <a:r>
              <a:rPr lang="en-PH" altLang="en-US"/>
              <a:t>BMs, Loan Officers should religiously accomplish loan monitoring reports on the progress of remedial measures on each loan account </a:t>
            </a:r>
            <a:endParaRPr lang="en-PH" altLang="en-US"/>
          </a:p>
          <a:p>
            <a:r>
              <a:rPr lang="en-PH" altLang="en-US"/>
              <a:t>BMs who are on AMPC scholarship for their MBA should write case studies on what they have done for these remedial accounts </a:t>
            </a:r>
            <a:endParaRPr lang="en-PH" altLang="en-US"/>
          </a:p>
          <a:p>
            <a:endParaRPr lang="en-PH" altLang="en-US"/>
          </a:p>
          <a:p>
            <a:endParaRPr lang="en-PH" altLang="en-US"/>
          </a:p>
          <a:p>
            <a:endParaRPr lang="en-PH"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sz="3600">
                <a:sym typeface="+mn-ea"/>
              </a:rPr>
              <a:t>CRECOM RECOMMENDATIONS -3</a:t>
            </a:r>
            <a:endParaRPr lang="en-PH" altLang="en-US" sz="3600">
              <a:sym typeface="+mn-ea"/>
            </a:endParaRPr>
          </a:p>
        </p:txBody>
      </p:sp>
      <p:sp>
        <p:nvSpPr>
          <p:cNvPr id="3" name="Content Placeholder 2"/>
          <p:cNvSpPr>
            <a:spLocks noGrp="1"/>
          </p:cNvSpPr>
          <p:nvPr>
            <p:ph idx="1"/>
          </p:nvPr>
        </p:nvSpPr>
        <p:spPr/>
        <p:txBody>
          <a:bodyPr/>
          <a:p>
            <a:r>
              <a:rPr lang="en-PH" altLang="en-US"/>
              <a:t>such cases would serve as training tools for future BMs, Loan Officers and those involved in the lending process. [CreCom will assist them in case-writing.]</a:t>
            </a:r>
            <a:endParaRPr lang="en-PH" altLang="en-US"/>
          </a:p>
          <a:p>
            <a:r>
              <a:rPr lang="en-PH" altLang="en-US"/>
              <a:t>implement vigorously Section 11.9, Audit and Credit Inspection, of Article 11, Loan  Portfolio Monitoring of the Credit Policy Manual which require that “internal audits verify the continuing adequacy and applicability of credit risk management policies and procedures.”  </a:t>
            </a:r>
            <a:endParaRPr lang="en-PH" altLang="en-US"/>
          </a:p>
          <a:p>
            <a:r>
              <a:rPr lang="en-PH" altLang="en-US"/>
              <a:t>BMs, Loan Officers, Credit Investigators and Collectors should revisit AMPC's Credit Policy Manual through trainings, seminars or workshops.  The Credit Committee volunteers to conduct these. </a:t>
            </a:r>
            <a:endParaRPr lang="en-PH"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br>
              <a:rPr lang="en-PH" altLang="en-US">
                <a:sym typeface="+mn-ea"/>
              </a:rPr>
            </a:br>
            <a:r>
              <a:rPr lang="en-PH" altLang="en-US">
                <a:sym typeface="+mn-ea"/>
              </a:rPr>
              <a:t>Introduction of the current Credit Committee members - Victorio Fortuna, Jr</a:t>
            </a:r>
            <a:br>
              <a:rPr lang="en-PH" altLang="en-US">
                <a:sym typeface="+mn-ea"/>
              </a:rPr>
            </a:br>
            <a:endParaRPr lang="en-US"/>
          </a:p>
        </p:txBody>
      </p:sp>
      <p:sp>
        <p:nvSpPr>
          <p:cNvPr id="3" name="Content Placeholder 2"/>
          <p:cNvSpPr>
            <a:spLocks noGrp="1"/>
          </p:cNvSpPr>
          <p:nvPr>
            <p:ph idx="1"/>
          </p:nvPr>
        </p:nvSpPr>
        <p:spPr/>
        <p:txBody>
          <a:bodyPr/>
          <a:p>
            <a:r>
              <a:rPr lang="en-PH" altLang="en-US"/>
              <a:t>Licensed Insurance Agent, Life and Non-Life</a:t>
            </a:r>
            <a:endParaRPr lang="en-PH" altLang="en-US"/>
          </a:p>
          <a:p>
            <a:endParaRPr lang="en-PH" altLang="en-US"/>
          </a:p>
          <a:p>
            <a:r>
              <a:rPr lang="en-PH" altLang="en-US"/>
              <a:t>Involvement in Cooperativism</a:t>
            </a:r>
            <a:endParaRPr lang="en-PH" altLang="en-US"/>
          </a:p>
          <a:p>
            <a:pPr marL="0" indent="0">
              <a:buNone/>
            </a:pPr>
            <a:r>
              <a:rPr lang="en-PH" altLang="en-US"/>
              <a:t>   -member,  SAMULCO</a:t>
            </a:r>
            <a:endParaRPr lang="en-PH" altLang="en-US"/>
          </a:p>
          <a:p>
            <a:pPr marL="0" indent="0">
              <a:buNone/>
            </a:pPr>
            <a:r>
              <a:rPr lang="en-PH" altLang="en-US"/>
              <a:t>   -Audit Com, Ethics Com, Election Com, CRECOM </a:t>
            </a:r>
            <a:endParaRPr lang="en-PH"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a:t>Loan Monitoring Reports</a:t>
            </a:r>
            <a:endParaRPr lang="en-PH" altLang="en-US"/>
          </a:p>
        </p:txBody>
      </p:sp>
      <p:sp>
        <p:nvSpPr>
          <p:cNvPr id="3" name="Content Placeholder 2"/>
          <p:cNvSpPr>
            <a:spLocks noGrp="1"/>
          </p:cNvSpPr>
          <p:nvPr>
            <p:ph idx="1"/>
          </p:nvPr>
        </p:nvSpPr>
        <p:spPr/>
        <p:txBody>
          <a:bodyPr>
            <a:normAutofit lnSpcReduction="10000"/>
          </a:bodyPr>
          <a:p>
            <a:r>
              <a:rPr lang="en-PH" altLang="en-US"/>
              <a:t>Schedule of Loan Releases prepared monthly by the Loan Officer (Sec 11.2), Article 11)</a:t>
            </a:r>
            <a:endParaRPr lang="en-PH" altLang="en-US"/>
          </a:p>
          <a:p>
            <a:r>
              <a:rPr lang="en-PH" altLang="en-US"/>
              <a:t>Evaluation of the Member-Borrower's Business (Sec 11.3, Article 11)</a:t>
            </a:r>
            <a:endParaRPr lang="en-PH" altLang="en-US"/>
          </a:p>
          <a:p>
            <a:r>
              <a:rPr lang="en-PH" altLang="en-US"/>
              <a:t>Weekly Target Collection List, prepared by the Collection Officer (Sec 11.4)</a:t>
            </a:r>
            <a:endParaRPr lang="en-PH" altLang="en-US"/>
          </a:p>
          <a:p>
            <a:r>
              <a:rPr lang="en-PH" altLang="en-US"/>
              <a:t>Status Report on delinquent loans, prepared  by the BM to be submitted to the Credit Committee (Sec 11.5); this will be the basis for determining the allowance for doubtful accounts, and Aging of Receivables,  prepared by IT Dept;</a:t>
            </a:r>
            <a:endParaRPr lang="en-PH"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sym typeface="+mn-ea"/>
              </a:rPr>
              <a:t>Loan Monitoring Reports - 2</a:t>
            </a:r>
            <a:br>
              <a:rPr lang="en-PH" altLang="en-US"/>
            </a:br>
            <a:endParaRPr lang="en-US"/>
          </a:p>
        </p:txBody>
      </p:sp>
      <p:sp>
        <p:nvSpPr>
          <p:cNvPr id="3" name="Content Placeholder 2"/>
          <p:cNvSpPr>
            <a:spLocks noGrp="1"/>
          </p:cNvSpPr>
          <p:nvPr>
            <p:ph idx="1"/>
          </p:nvPr>
        </p:nvSpPr>
        <p:spPr/>
        <p:txBody>
          <a:bodyPr/>
          <a:p>
            <a:r>
              <a:rPr lang="en-PH" altLang="en-US">
                <a:sym typeface="+mn-ea"/>
              </a:rPr>
              <a:t>Quarterly report on Loan Portfolio Monitoring (Sec 11.6), its compositio and comparing the figures against limits set previously </a:t>
            </a:r>
            <a:endParaRPr lang="en-PH" altLang="en-US">
              <a:sym typeface="+mn-ea"/>
            </a:endParaRPr>
          </a:p>
          <a:p>
            <a:r>
              <a:rPr lang="en-PH" altLang="en-US">
                <a:sym typeface="+mn-ea"/>
              </a:rPr>
              <a:t> Another monthly aging for DOSRI loans  (Sec 11.7)</a:t>
            </a:r>
            <a:endParaRPr lang="en-PH" altLang="en-US"/>
          </a:p>
          <a:p>
            <a:r>
              <a:rPr lang="en-PH" altLang="en-US"/>
              <a:t>Monitoring Reports (a) weekly collection monitorig report [Sec 11.8.1]; (b) Aging Report prepared by the Bookkeeper or IT generated; (c) Schedule of Restructured Loans, Schedule of Loans Set-off, and Schedule of Accounts Written-Off (an end-of-year report) prepared by bookkeeper or IT generated;     </a:t>
            </a:r>
            <a:endParaRPr lang="en-PH"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a:t>END</a:t>
            </a:r>
            <a:endParaRPr lang="en-PH" alt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t>Introduction of the current Credit Committee Member- Silverio S Tripoli, Jr</a:t>
            </a:r>
            <a:endParaRPr lang="en-PH" altLang="en-US"/>
          </a:p>
        </p:txBody>
      </p:sp>
      <p:sp>
        <p:nvSpPr>
          <p:cNvPr id="3" name="Content Placeholder 2"/>
          <p:cNvSpPr>
            <a:spLocks noGrp="1"/>
          </p:cNvSpPr>
          <p:nvPr>
            <p:ph idx="1"/>
          </p:nvPr>
        </p:nvSpPr>
        <p:spPr/>
        <p:txBody>
          <a:bodyPr/>
          <a:p>
            <a:pPr marL="0" indent="0">
              <a:buNone/>
            </a:pPr>
            <a:r>
              <a:rPr lang="en-PH" altLang="en-US"/>
              <a:t>Secretary, Credit Committee </a:t>
            </a:r>
            <a:endParaRPr lang="en-PH" altLang="en-US"/>
          </a:p>
          <a:p>
            <a:pPr marL="0" indent="0">
              <a:buNone/>
            </a:pPr>
            <a:r>
              <a:rPr lang="en-PH" altLang="en-US"/>
              <a:t>-graduate of BSBA, major in Accounting, Ateneo de Davao College </a:t>
            </a:r>
            <a:endParaRPr lang="en-PH" altLang="en-US"/>
          </a:p>
          <a:p>
            <a:pPr marL="0" indent="0">
              <a:buNone/>
            </a:pPr>
            <a:r>
              <a:rPr lang="en-PH" altLang="en-US"/>
              <a:t>-graduate of MBA, major in Business Management, Ateneo de Davao University (ADDU)</a:t>
            </a:r>
            <a:endParaRPr lang="en-PH" altLang="en-US"/>
          </a:p>
          <a:p>
            <a:pPr marL="0" indent="0">
              <a:buNone/>
            </a:pPr>
            <a:r>
              <a:rPr lang="en-PH" altLang="en-US"/>
              <a:t>-a certified public accountant (CPA) and a PRC-licensed real estate broker (REB)</a:t>
            </a:r>
            <a:endParaRPr lang="en-PH" altLang="en-US"/>
          </a:p>
          <a:p>
            <a:pPr marL="0" indent="0">
              <a:buNone/>
            </a:pPr>
            <a:r>
              <a:rPr lang="en-PH" altLang="en-US"/>
              <a:t>-taught at the ADDU, 1993-2007, undergraduate (BSBA) and graduate (MBA) programs, handling subjects such as Basic Accounting, Managerial Accounting, and  Financial Management  </a:t>
            </a:r>
            <a:endParaRPr lang="en-PH"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PH" altLang="en-US"/>
              <a:t>Work experience in order of service</a:t>
            </a:r>
            <a:endParaRPr lang="en-PH" altLang="en-US"/>
          </a:p>
          <a:p>
            <a:pPr marL="0" indent="0">
              <a:buNone/>
            </a:pPr>
            <a:r>
              <a:rPr lang="en-PH" altLang="en-US"/>
              <a:t>-cost accountant ,and later acting chief accountant, C.Alcantara &amp; Sons Inc.  an integrated logging and wood processing company</a:t>
            </a:r>
            <a:endParaRPr lang="en-PH" altLang="en-US"/>
          </a:p>
          <a:p>
            <a:pPr marL="0" indent="0">
              <a:buNone/>
            </a:pPr>
            <a:r>
              <a:rPr lang="en-PH" altLang="en-US"/>
              <a:t>-project development specialist at UNDP funded projects at National Economic Development Authority (NEDA)</a:t>
            </a:r>
            <a:endParaRPr lang="en-PH" altLang="en-US"/>
          </a:p>
          <a:p>
            <a:pPr marL="0" indent="0">
              <a:buNone/>
            </a:pPr>
            <a:r>
              <a:rPr lang="en-PH" altLang="en-US"/>
              <a:t>-Bank Examiner, Bank Officer, Assistant Manager, Supervision and Examination Sector,Bangko Sentral ng Pilipinas   </a:t>
            </a:r>
            <a:endParaRPr lang="en-PH"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PH" altLang="en-US"/>
              <a:t>Involvement in Cooperativism</a:t>
            </a:r>
            <a:endParaRPr lang="en-PH" altLang="en-US"/>
          </a:p>
          <a:p>
            <a:pPr marL="0" indent="0">
              <a:buNone/>
            </a:pPr>
            <a:r>
              <a:rPr lang="en-PH" altLang="en-US"/>
              <a:t>-Chairman, AIC, and Management Committee member at three (3) cooperatives at C Alcantara and Sons - credit, consumers and drugstore;  at that time, cooperatives were still under the supervision of the Dept of Agriculture </a:t>
            </a:r>
            <a:endParaRPr lang="en-PH" altLang="en-US"/>
          </a:p>
          <a:p>
            <a:pPr marL="0" indent="0">
              <a:buNone/>
            </a:pPr>
            <a:r>
              <a:rPr lang="en-PH" altLang="en-US"/>
              <a:t>-member, SAMULCO  </a:t>
            </a:r>
            <a:endParaRPr lang="en-PH" altLang="en-US"/>
          </a:p>
          <a:p>
            <a:pPr marL="0" indent="0">
              <a:buNone/>
            </a:pPr>
            <a:r>
              <a:rPr lang="en-PH" altLang="en-US"/>
              <a:t>-member, Dao Multipurpose Cooperative in Antique</a:t>
            </a:r>
            <a:endParaRPr lang="en-PH" altLang="en-US"/>
          </a:p>
          <a:p>
            <a:pPr marL="0" indent="0">
              <a:buNone/>
            </a:pPr>
            <a:r>
              <a:rPr lang="en-PH" altLang="en-US"/>
              <a:t>-former member, DSE Kilusang Bayan for Credit, Inc.,Bangko Sentral ng Pilipinas  </a:t>
            </a:r>
            <a:endParaRPr lang="en-PH"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sz="3600"/>
              <a:t>Current Credit Committee Activities</a:t>
            </a:r>
            <a:endParaRPr lang="en-PH" altLang="en-US" sz="3600"/>
          </a:p>
        </p:txBody>
      </p:sp>
      <p:sp>
        <p:nvSpPr>
          <p:cNvPr id="3" name="Content Placeholder 2"/>
          <p:cNvSpPr>
            <a:spLocks noGrp="1"/>
          </p:cNvSpPr>
          <p:nvPr>
            <p:ph idx="1"/>
          </p:nvPr>
        </p:nvSpPr>
        <p:spPr/>
        <p:txBody>
          <a:bodyPr>
            <a:normAutofit lnSpcReduction="10000"/>
          </a:bodyPr>
          <a:p>
            <a:r>
              <a:rPr lang="en-PH" altLang="en-US"/>
              <a:t>though mandated to meet at least once a month , CRECOM meets three (3) times a week (MWF) to review loan applications, or an average of twelve (12) times a month; </a:t>
            </a:r>
            <a:endParaRPr lang="en-PH" altLang="en-US"/>
          </a:p>
          <a:p>
            <a:r>
              <a:rPr lang="en-PH" altLang="en-US"/>
              <a:t>reviews loan applications and cite deficiencies and recommends elimination of such  </a:t>
            </a:r>
            <a:endParaRPr lang="en-PH" altLang="en-US"/>
          </a:p>
          <a:p>
            <a:r>
              <a:rPr lang="en-PH" altLang="en-US"/>
              <a:t>conducts loan verification;  visit branches to determine compliance with credit policies</a:t>
            </a:r>
            <a:endParaRPr lang="en-PH" altLang="en-US"/>
          </a:p>
          <a:p>
            <a:r>
              <a:rPr lang="en-PH" altLang="en-US"/>
              <a:t>reports to the BOD and GM findings and observations with recommendations Current members of the committee has more than sixty-three (63) years of combined experience in bank operations, policy formulation  and audit.</a:t>
            </a:r>
            <a:endParaRPr lang="en-PH"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PH" altLang="en-US"/>
              <a:t>The Credit Policy Manual</a:t>
            </a:r>
            <a:endParaRPr lang="en-PH" altLang="en-US"/>
          </a:p>
        </p:txBody>
      </p:sp>
      <p:sp>
        <p:nvSpPr>
          <p:cNvPr id="3" name="Content Placeholder 2"/>
          <p:cNvSpPr>
            <a:spLocks noGrp="1"/>
          </p:cNvSpPr>
          <p:nvPr>
            <p:ph idx="1"/>
          </p:nvPr>
        </p:nvSpPr>
        <p:spPr/>
        <p:txBody>
          <a:bodyPr/>
          <a:p>
            <a:r>
              <a:rPr lang="en-PH" altLang="en-US"/>
              <a:t>the credit policy manual serves as AMPC's guide in its lending activities</a:t>
            </a:r>
            <a:endParaRPr lang="en-PH" altLang="en-US"/>
          </a:p>
          <a:p>
            <a:r>
              <a:rPr lang="en-PH" altLang="en-US"/>
              <a:t>covers practically all phases; objectives of and activities prior to or after lending including detailed sytems and procedures; documentation, monitoring of loan portfolio; remedial measures; etc.</a:t>
            </a:r>
            <a:endParaRPr lang="en-PH" altLang="en-US"/>
          </a:p>
          <a:p>
            <a:r>
              <a:rPr lang="en-PH" altLang="en-US"/>
              <a:t>an excellent guidebook that, if strictly complied with, result in a high quality loan portfolio    </a:t>
            </a:r>
            <a:endParaRPr lang="en-PH" altLang="en-US"/>
          </a:p>
          <a:p>
            <a:endParaRPr lang="en-PH"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en-PH" altLang="en-US"/>
              <a:t>         CREDIT MANAGEMENT PRINCIPLES per CREDIT POLICY MANUAL</a:t>
            </a:r>
            <a:endParaRPr lang="en-PH" altLang="en-US"/>
          </a:p>
        </p:txBody>
      </p:sp>
      <p:sp>
        <p:nvSpPr>
          <p:cNvPr id="3" name="Content Placeholder 2"/>
          <p:cNvSpPr>
            <a:spLocks noGrp="1"/>
          </p:cNvSpPr>
          <p:nvPr>
            <p:ph idx="1"/>
          </p:nvPr>
        </p:nvSpPr>
        <p:spPr/>
        <p:txBody>
          <a:bodyPr/>
          <a:p>
            <a:r>
              <a:rPr lang="en-PH" altLang="en-US"/>
              <a:t>Main Principle: “The cooperative shall deliver effective and sustainable financial services to its member with the end view of developing the socio-economic conditions of the community at large. ...  “  </a:t>
            </a:r>
            <a:endParaRPr lang="en-PH" altLang="en-US"/>
          </a:p>
          <a:p>
            <a:r>
              <a:rPr lang="en-PH" altLang="en-US"/>
              <a:t>First guiding principle:  “The security of the cooperative is more important than the justified credit needs of its individual member.”</a:t>
            </a:r>
            <a:endParaRPr lang="en-PH" altLang="en-US"/>
          </a:p>
          <a:p>
            <a:r>
              <a:rPr lang="en-PH" altLang="en-US"/>
              <a:t>Second: “To answer the needs of a member-borrower, the cooperative needs to evaluate the risk/s involved in lending  and identify the limits that the cooperative is willing to assume.”</a:t>
            </a:r>
            <a:endParaRPr lang="en-PH"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12790</Words>
  <Application>WPS Presentation</Application>
  <PresentationFormat>Widescreen</PresentationFormat>
  <Paragraphs>264</Paragraphs>
  <Slides>32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Arial</vt:lpstr>
      <vt:lpstr>SimSun</vt:lpstr>
      <vt:lpstr>Wingdings</vt:lpstr>
      <vt:lpstr>Calibri Light</vt:lpstr>
      <vt:lpstr>Calibri</vt:lpstr>
      <vt:lpstr>Microsoft YaHei</vt:lpstr>
      <vt:lpstr>Office Theme</vt:lpstr>
      <vt:lpstr>CRECOM OBSERVATIONS,  FINDINGS &amp; RECOMMENDATIONS </vt:lpstr>
      <vt:lpstr>Introduction of the current Credit Committee members - Victorio Fortuna, Jr </vt:lpstr>
      <vt:lpstr> Introduction of the current Credit Committee members - Victorio Fortuna, Jr </vt:lpstr>
      <vt:lpstr>Introduction of the current Credit Committee Member- Silverio S Tripoli, Jr</vt:lpstr>
      <vt:lpstr>PowerPoint 演示文稿</vt:lpstr>
      <vt:lpstr>PowerPoint 演示文稿</vt:lpstr>
      <vt:lpstr>Current Credit Committee Activities</vt:lpstr>
      <vt:lpstr>The Credit Policy Manual</vt:lpstr>
      <vt:lpstr>         CREDIT MANAGEMENT PRINCIPLES per CREDIT POLICY MANUAL</vt:lpstr>
      <vt:lpstr>    CREDIT MANAGEMENT PRINCIPLES-2</vt:lpstr>
      <vt:lpstr>          CREDIT MANAGEMENT PRINCIPLES-3 </vt:lpstr>
      <vt:lpstr>PowerPoint 演示文稿</vt:lpstr>
      <vt:lpstr> PROFILE OF THE LOAN PORTFOLIO</vt:lpstr>
      <vt:lpstr>Observations on Loan Profile</vt:lpstr>
      <vt:lpstr> TRENDS IN THE LOAN PORTFOLIO Loans for Providential Purpose </vt:lpstr>
      <vt:lpstr>TRENDS IN THE LOAN PORTFOLIO Loans for Commercial Purpose</vt:lpstr>
      <vt:lpstr>Trends in Loan Portfolio-Increases in Loans Granted</vt:lpstr>
      <vt:lpstr>PowerPoint 演示文稿</vt:lpstr>
      <vt:lpstr>Loans to Employees</vt:lpstr>
      <vt:lpstr> FINDINGS &amp; OBSERVATIONS -Weaknesses in Loan Documentation-PNs Signed in Blank</vt:lpstr>
      <vt:lpstr>Findings and Observation - Maintenance of Credit and Security Folders</vt:lpstr>
      <vt:lpstr>            FINDINGS &amp; OBSERVATIONS -Deficiencies in Determining                 Five Cs of Credit of Borrower &amp; Co-maker -1 </vt:lpstr>
      <vt:lpstr>          FINDINGS &amp; OBSERVATIONS -Deficiencies in Determining                 Five Cs of Credit of Borrower &amp; Co-maker -2  </vt:lpstr>
      <vt:lpstr>Deficiencies in Maintenance of Loan Records  </vt:lpstr>
      <vt:lpstr>CRECOM RECOMMENDATIONS -1</vt:lpstr>
      <vt:lpstr>CRECOM RECOMMENDATIONS -2 </vt:lpstr>
      <vt:lpstr>CRECOM RECOMMENDATIONS -3</vt:lpstr>
      <vt:lpstr>PowerPoint 演示文稿</vt:lpstr>
      <vt:lpstr>PowerPoint 演示文稿</vt:lpstr>
      <vt:lpstr>Loan Monitoring Reports</vt:lpstr>
      <vt:lpstr>Loan Monitoring Reports - 2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CRECOM OBSERVATIONS,  FINDINGS &amp; RECOMMENDATIONS </dc:title>
  <dc:creator>User</dc:creator>
  <cp:lastModifiedBy>User</cp:lastModifiedBy>
  <cp:revision>199</cp:revision>
  <dcterms:created xsi:type="dcterms:W3CDTF">2017-06-18T20:29:00Z</dcterms:created>
  <dcterms:modified xsi:type="dcterms:W3CDTF">2017-06-24T03:17:01Z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