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handoutMasterIdLst>
    <p:handoutMasterId r:id="rId41"/>
  </p:handoutMasterIdLst>
  <p:sldIdLst>
    <p:sldId id="256" r:id="rId2"/>
    <p:sldId id="308" r:id="rId3"/>
    <p:sldId id="257" r:id="rId4"/>
    <p:sldId id="258" r:id="rId5"/>
    <p:sldId id="261" r:id="rId6"/>
    <p:sldId id="259" r:id="rId7"/>
    <p:sldId id="260" r:id="rId8"/>
    <p:sldId id="269" r:id="rId9"/>
    <p:sldId id="270" r:id="rId10"/>
    <p:sldId id="271" r:id="rId11"/>
    <p:sldId id="272" r:id="rId12"/>
    <p:sldId id="273" r:id="rId13"/>
    <p:sldId id="274" r:id="rId14"/>
    <p:sldId id="275" r:id="rId15"/>
    <p:sldId id="283" r:id="rId16"/>
    <p:sldId id="284" r:id="rId17"/>
    <p:sldId id="276" r:id="rId18"/>
    <p:sldId id="277" r:id="rId19"/>
    <p:sldId id="278" r:id="rId20"/>
    <p:sldId id="279" r:id="rId21"/>
    <p:sldId id="280" r:id="rId22"/>
    <p:sldId id="286" r:id="rId23"/>
    <p:sldId id="287" r:id="rId24"/>
    <p:sldId id="288" r:id="rId25"/>
    <p:sldId id="309" r:id="rId26"/>
    <p:sldId id="310" r:id="rId27"/>
    <p:sldId id="298" r:id="rId28"/>
    <p:sldId id="300" r:id="rId29"/>
    <p:sldId id="301" r:id="rId30"/>
    <p:sldId id="302" r:id="rId31"/>
    <p:sldId id="313" r:id="rId32"/>
    <p:sldId id="304" r:id="rId33"/>
    <p:sldId id="305" r:id="rId34"/>
    <p:sldId id="342" r:id="rId35"/>
    <p:sldId id="343" r:id="rId36"/>
    <p:sldId id="344" r:id="rId37"/>
    <p:sldId id="282" r:id="rId38"/>
    <p:sldId id="285" r:id="rId39"/>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p:scale>
          <a:sx n="82" d="100"/>
          <a:sy n="82" d="100"/>
        </p:scale>
        <p:origin x="-210" y="258"/>
      </p:cViewPr>
      <p:guideLst>
        <p:guide orient="horz" pos="2160"/>
        <p:guide pos="3840"/>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en-US"/>
          </a:p>
        </p:txBody>
      </p:sp>
      <p:sp>
        <p:nvSpPr>
          <p:cNvPr id="3" name="Date Placeholder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696C064A-D61B-4B21-B757-51A9B82445B8}" type="datetimeFigureOut">
              <a:rPr lang="en-US" smtClean="0"/>
              <a:t>6/24/2017</a:t>
            </a:fld>
            <a:endParaRPr lang="en-US"/>
          </a:p>
        </p:txBody>
      </p:sp>
      <p:sp>
        <p:nvSpPr>
          <p:cNvPr id="4" name="Footer Placeholder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en-US"/>
          </a:p>
        </p:txBody>
      </p:sp>
      <p:sp>
        <p:nvSpPr>
          <p:cNvPr id="5" name="Slide Number Placeholder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50305E07-67EA-4042-A3F6-853A8AD8D209}" type="slidenum">
              <a:rPr lang="en-US" smtClean="0"/>
              <a:t>‹#›</a:t>
            </a:fld>
            <a:endParaRPr lang="en-US"/>
          </a:p>
        </p:txBody>
      </p:sp>
    </p:spTree>
    <p:extLst>
      <p:ext uri="{BB962C8B-B14F-4D97-AF65-F5344CB8AC3E}">
        <p14:creationId xmlns:p14="http://schemas.microsoft.com/office/powerpoint/2010/main" val="389297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t>6/24/2017</a:t>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32435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en-PH" altLang="en-US"/>
              <a: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6/24/2017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t>6/24/2017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6/24/2017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6/24/2017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t>6/24/2017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t>6/24/2017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t>6/24/2017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6/24/2017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6/24/2017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6/24/2017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t>6/24/2017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PH" altLang="en-US"/>
              <a:t>Observations on Determination of Capacity to Pay Computation</a:t>
            </a:r>
          </a:p>
        </p:txBody>
      </p:sp>
      <p:sp>
        <p:nvSpPr>
          <p:cNvPr id="3" name="Subtitle 2"/>
          <p:cNvSpPr>
            <a:spLocks noGrp="1"/>
          </p:cNvSpPr>
          <p:nvPr>
            <p:ph type="subTitle" idx="1"/>
          </p:nvPr>
        </p:nvSpPr>
        <p:spPr/>
        <p:txBody>
          <a:bodyPr/>
          <a:lstStyle/>
          <a:p>
            <a:endParaRPr lang="en-PH" altLang="en-US"/>
          </a:p>
          <a:p>
            <a:pPr algn="ctr"/>
            <a:r>
              <a:rPr lang="en-PH" altLang="en-US"/>
              <a:t> Preparation of “Household Income and Expenditures Form”</a:t>
            </a:r>
          </a:p>
          <a:p>
            <a:pPr algn="ctr"/>
            <a:r>
              <a:rPr lang="en-PH" altLang="en-US"/>
              <a:t>A Presentation by the AMPC Credit Committee 2017-2018 </a:t>
            </a:r>
          </a:p>
        </p:txBody>
      </p:sp>
      <p:sp>
        <p:nvSpPr>
          <p:cNvPr id="4" name="Slide Number Placeholder 3"/>
          <p:cNvSpPr>
            <a:spLocks noGrp="1"/>
          </p:cNvSpPr>
          <p:nvPr>
            <p:ph type="sldNum" sz="quarter" idx="12"/>
          </p:nvPr>
        </p:nvSpPr>
        <p:spPr/>
        <p:txBody>
          <a:bodyPr/>
          <a:lstStyle/>
          <a:p>
            <a:fld id="{B3561BA9-CDCF-4958-B8AB-66F3BF063E13}"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altLang="en-US">
                <a:sym typeface="+mn-ea"/>
              </a:rPr>
              <a:t>Household Income and Expenditure Form- </a:t>
            </a:r>
            <a:br>
              <a:rPr lang="en-PH" altLang="en-US">
                <a:sym typeface="+mn-ea"/>
              </a:rPr>
            </a:br>
            <a:r>
              <a:rPr lang="en-PH" altLang="en-US">
                <a:sym typeface="+mn-ea"/>
              </a:rPr>
              <a:t>Total Expenditures and Cash Outlays </a:t>
            </a:r>
            <a:endParaRPr lang="en-US"/>
          </a:p>
        </p:txBody>
      </p:sp>
      <p:graphicFrame>
        <p:nvGraphicFramePr>
          <p:cNvPr id="4" name="Content Placeholder 3"/>
          <p:cNvGraphicFramePr>
            <a:graphicFrameLocks noGrp="1"/>
          </p:cNvGraphicFramePr>
          <p:nvPr>
            <p:ph idx="1"/>
          </p:nvPr>
        </p:nvGraphicFramePr>
        <p:xfrm>
          <a:off x="838200" y="1825625"/>
          <a:ext cx="10515600" cy="3764280"/>
        </p:xfrm>
        <a:graphic>
          <a:graphicData uri="http://schemas.openxmlformats.org/drawingml/2006/table">
            <a:tbl>
              <a:tblPr firstRow="1" bandRow="1">
                <a:tableStyleId>{5C22544A-7EE6-4342-B048-85BDC9FD1C3A}</a:tableStyleId>
              </a:tblPr>
              <a:tblGrid>
                <a:gridCol w="3505200"/>
                <a:gridCol w="3505200"/>
                <a:gridCol w="3505200"/>
              </a:tblGrid>
              <a:tr h="712470">
                <a:tc>
                  <a:txBody>
                    <a:bodyPr/>
                    <a:lstStyle/>
                    <a:p>
                      <a:pPr>
                        <a:buNone/>
                      </a:pPr>
                      <a:endParaRPr lang="en-US"/>
                    </a:p>
                  </a:txBody>
                  <a:tcPr/>
                </a:tc>
                <a:tc>
                  <a:txBody>
                    <a:bodyPr/>
                    <a:lstStyle/>
                    <a:p>
                      <a:pPr>
                        <a:buNone/>
                      </a:pPr>
                      <a:endParaRPr lang="en-PH" altLang="en-US"/>
                    </a:p>
                    <a:p>
                      <a:pPr>
                        <a:buNone/>
                      </a:pPr>
                      <a:r>
                        <a:rPr lang="en-PH" altLang="en-US"/>
                        <a:t>                BORROWER </a:t>
                      </a:r>
                    </a:p>
                  </a:txBody>
                  <a:tcPr/>
                </a:tc>
                <a:tc>
                  <a:txBody>
                    <a:bodyPr/>
                    <a:lstStyle/>
                    <a:p>
                      <a:pPr>
                        <a:buNone/>
                      </a:pPr>
                      <a:endParaRPr lang="en-US"/>
                    </a:p>
                    <a:p>
                      <a:pPr>
                        <a:buNone/>
                      </a:pPr>
                      <a:r>
                        <a:rPr lang="en-PH" altLang="en-US"/>
                        <a:t>                      SPOUSE</a:t>
                      </a:r>
                    </a:p>
                  </a:txBody>
                  <a:tcPr/>
                </a:tc>
              </a:tr>
              <a:tr h="712470">
                <a:tc>
                  <a:txBody>
                    <a:bodyPr/>
                    <a:lstStyle/>
                    <a:p>
                      <a:pPr>
                        <a:buNone/>
                      </a:pPr>
                      <a:r>
                        <a:rPr lang="en-PH" altLang="en-US"/>
                        <a:t>TOTAL EXPENDITURES AND</a:t>
                      </a:r>
                    </a:p>
                    <a:p>
                      <a:pPr>
                        <a:buNone/>
                      </a:pPr>
                      <a:r>
                        <a:rPr lang="en-PH" altLang="en-US"/>
                        <a:t>      CASH OUTLAYS</a:t>
                      </a:r>
                    </a:p>
                  </a:txBody>
                  <a:tcPr/>
                </a:tc>
                <a:tc>
                  <a:txBody>
                    <a:bodyPr/>
                    <a:lstStyle/>
                    <a:p>
                      <a:pPr>
                        <a:buNone/>
                      </a:pPr>
                      <a:endParaRPr lang="en-US"/>
                    </a:p>
                  </a:txBody>
                  <a:tcPr/>
                </a:tc>
                <a:tc>
                  <a:txBody>
                    <a:bodyPr/>
                    <a:lstStyle/>
                    <a:p>
                      <a:pPr>
                        <a:buNone/>
                      </a:pPr>
                      <a:endParaRPr lang="en-US"/>
                    </a:p>
                  </a:txBody>
                  <a:tcPr/>
                </a:tc>
              </a:tr>
              <a:tr h="711962">
                <a:tc>
                  <a:txBody>
                    <a:bodyPr/>
                    <a:lstStyle/>
                    <a:p>
                      <a:pPr>
                        <a:buNone/>
                      </a:pPr>
                      <a:r>
                        <a:rPr lang="en-PH" altLang="en-US"/>
                        <a:t>Net Savings (Total Income  minus </a:t>
                      </a:r>
                    </a:p>
                    <a:p>
                      <a:pPr>
                        <a:buNone/>
                      </a:pPr>
                      <a:r>
                        <a:rPr lang="en-PH" altLang="en-US"/>
                        <a:t>   Total Expenditure and Cash </a:t>
                      </a:r>
                    </a:p>
                    <a:p>
                      <a:pPr>
                        <a:buNone/>
                      </a:pPr>
                      <a:r>
                        <a:rPr lang="en-PH" altLang="en-US"/>
                        <a:t>   Outlays</a:t>
                      </a:r>
                    </a:p>
                  </a:txBody>
                  <a:tcPr/>
                </a:tc>
                <a:tc>
                  <a:txBody>
                    <a:bodyPr/>
                    <a:lstStyle/>
                    <a:p>
                      <a:pPr>
                        <a:buNone/>
                      </a:pPr>
                      <a:endParaRPr lang="en-US"/>
                    </a:p>
                  </a:txBody>
                  <a:tcPr/>
                </a:tc>
                <a:tc>
                  <a:txBody>
                    <a:bodyPr/>
                    <a:lstStyle/>
                    <a:p>
                      <a:pPr>
                        <a:buNone/>
                      </a:pPr>
                      <a:endParaRPr lang="en-US"/>
                    </a:p>
                  </a:txBody>
                  <a:tcPr/>
                </a:tc>
              </a:tr>
              <a:tr h="712470">
                <a:tc>
                  <a:txBody>
                    <a:bodyPr/>
                    <a:lstStyle/>
                    <a:p>
                      <a:pPr>
                        <a:buNone/>
                      </a:pPr>
                      <a:r>
                        <a:rPr lang="en-PH" altLang="en-US"/>
                        <a:t>Less: Contingency (20% of Total</a:t>
                      </a:r>
                    </a:p>
                    <a:p>
                      <a:pPr>
                        <a:buNone/>
                      </a:pPr>
                      <a:r>
                        <a:rPr lang="en-PH" altLang="en-US"/>
                        <a:t>   Expenditures &amp; Cash Outlay</a:t>
                      </a:r>
                    </a:p>
                  </a:txBody>
                  <a:tcPr/>
                </a:tc>
                <a:tc>
                  <a:txBody>
                    <a:bodyPr/>
                    <a:lstStyle/>
                    <a:p>
                      <a:pPr>
                        <a:buNone/>
                      </a:pPr>
                      <a:endParaRPr lang="en-US"/>
                    </a:p>
                  </a:txBody>
                  <a:tcPr/>
                </a:tc>
                <a:tc>
                  <a:txBody>
                    <a:bodyPr/>
                    <a:lstStyle/>
                    <a:p>
                      <a:pPr>
                        <a:buNone/>
                      </a:pPr>
                      <a:endParaRPr lang="en-US"/>
                    </a:p>
                  </a:txBody>
                  <a:tcPr/>
                </a:tc>
              </a:tr>
              <a:tr h="712470">
                <a:tc>
                  <a:txBody>
                    <a:bodyPr/>
                    <a:lstStyle/>
                    <a:p>
                      <a:pPr>
                        <a:buNone/>
                      </a:pPr>
                      <a:r>
                        <a:rPr lang="en-PH" altLang="en-US"/>
                        <a:t>Net Savings (After Contingency)</a:t>
                      </a:r>
                    </a:p>
                  </a:txBody>
                  <a:tcPr/>
                </a:tc>
                <a:tc>
                  <a:txBody>
                    <a:bodyPr/>
                    <a:lstStyle/>
                    <a:p>
                      <a:pPr>
                        <a:buNone/>
                      </a:pPr>
                      <a:endParaRPr lang="en-US"/>
                    </a:p>
                  </a:txBody>
                  <a:tcPr/>
                </a:tc>
                <a:tc>
                  <a:txBody>
                    <a:bodyPr/>
                    <a:lstStyle/>
                    <a:p>
                      <a:pPr>
                        <a:buNone/>
                      </a:pPr>
                      <a:endParaRPr lang="en-US"/>
                    </a:p>
                  </a:txBody>
                  <a:tcPr/>
                </a:tc>
              </a:tr>
            </a:tbl>
          </a:graphicData>
        </a:graphic>
      </p:graphicFrame>
      <p:sp>
        <p:nvSpPr>
          <p:cNvPr id="3" name="Slide Number Placeholder 2"/>
          <p:cNvSpPr>
            <a:spLocks noGrp="1"/>
          </p:cNvSpPr>
          <p:nvPr>
            <p:ph type="sldNum" sz="quarter" idx="12"/>
          </p:nvPr>
        </p:nvSpPr>
        <p:spPr/>
        <p:txBody>
          <a:bodyPr/>
          <a:lstStyle/>
          <a:p>
            <a:fld id="{B3561BA9-CDCF-4958-B8AB-66F3BF063E13}"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altLang="en-US"/>
              <a:t>Actual Situations - Client RG -San Francisco Branch</a:t>
            </a:r>
          </a:p>
        </p:txBody>
      </p:sp>
      <p:sp>
        <p:nvSpPr>
          <p:cNvPr id="3" name="Content Placeholder 2"/>
          <p:cNvSpPr>
            <a:spLocks noGrp="1"/>
          </p:cNvSpPr>
          <p:nvPr>
            <p:ph idx="1"/>
          </p:nvPr>
        </p:nvSpPr>
        <p:spPr/>
        <p:txBody>
          <a:bodyPr/>
          <a:lstStyle/>
          <a:p>
            <a:r>
              <a:rPr lang="en-PH" altLang="en-US"/>
              <a:t>Borrower is over 40 yrs old. Operates an eatery, a sari-sari store, has a photo copier and a tricycle. Number of dependents not indicated in the credit folder.  Was granted P100,000 on Aug 2016 payable in 12 months.</a:t>
            </a:r>
          </a:p>
          <a:p>
            <a:r>
              <a:rPr lang="en-PH" altLang="en-US"/>
              <a:t> Loan is now past due for 181-360 days. </a:t>
            </a:r>
          </a:p>
          <a:p>
            <a:r>
              <a:rPr lang="en-PH" altLang="en-US"/>
              <a:t>Appraised value of collateral (household appliances) net of deprecia-tion is P55,600 only; uninsured; no chattel mortgage or deed of assignment on appliances</a:t>
            </a:r>
          </a:p>
          <a:p>
            <a:r>
              <a:rPr lang="en-PH" altLang="en-US"/>
              <a:t>purpose of loan: to buy Multicab: no chattel mortgage on vehicle </a:t>
            </a:r>
          </a:p>
        </p:txBody>
      </p:sp>
      <p:sp>
        <p:nvSpPr>
          <p:cNvPr id="4" name="Slide Number Placeholder 3"/>
          <p:cNvSpPr>
            <a:spLocks noGrp="1"/>
          </p:cNvSpPr>
          <p:nvPr>
            <p:ph type="sldNum" sz="quarter" idx="12"/>
          </p:nvPr>
        </p:nvSpPr>
        <p:spPr/>
        <p:txBody>
          <a:bodyPr/>
          <a:lstStyle/>
          <a:p>
            <a:fld id="{B3561BA9-CDCF-4958-B8AB-66F3BF063E13}"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altLang="en-US"/>
              <a:t>Household Income and Expenditure Form </a:t>
            </a:r>
            <a:br>
              <a:rPr lang="en-PH" altLang="en-US"/>
            </a:br>
            <a:r>
              <a:rPr lang="en-PH" altLang="en-US"/>
              <a:t>as accomplished - Client RG   -First Part</a:t>
            </a:r>
          </a:p>
        </p:txBody>
      </p:sp>
      <p:graphicFrame>
        <p:nvGraphicFramePr>
          <p:cNvPr id="4" name="Content Placeholder 3"/>
          <p:cNvGraphicFramePr>
            <a:graphicFrameLocks noGrp="1"/>
          </p:cNvGraphicFramePr>
          <p:nvPr>
            <p:ph idx="1"/>
          </p:nvPr>
        </p:nvGraphicFramePr>
        <p:xfrm>
          <a:off x="838200" y="1825625"/>
          <a:ext cx="10515600" cy="4246880"/>
        </p:xfrm>
        <a:graphic>
          <a:graphicData uri="http://schemas.openxmlformats.org/drawingml/2006/table">
            <a:tbl>
              <a:tblPr firstRow="1" bandRow="1">
                <a:tableStyleId>{5C22544A-7EE6-4342-B048-85BDC9FD1C3A}</a:tableStyleId>
              </a:tblPr>
              <a:tblGrid>
                <a:gridCol w="7559675"/>
                <a:gridCol w="2955925"/>
              </a:tblGrid>
              <a:tr h="530860">
                <a:tc>
                  <a:txBody>
                    <a:bodyPr/>
                    <a:lstStyle/>
                    <a:p>
                      <a:pPr>
                        <a:buNone/>
                      </a:pPr>
                      <a:r>
                        <a:rPr lang="en-PH" altLang="en-US"/>
                        <a:t>TOTAL MONTHLY INCOME</a:t>
                      </a:r>
                    </a:p>
                  </a:txBody>
                  <a:tcPr/>
                </a:tc>
                <a:tc>
                  <a:txBody>
                    <a:bodyPr/>
                    <a:lstStyle/>
                    <a:p>
                      <a:pPr>
                        <a:buNone/>
                      </a:pPr>
                      <a:r>
                        <a:rPr lang="en-PH" altLang="en-US"/>
                        <a:t>           BORROWER</a:t>
                      </a:r>
                    </a:p>
                  </a:txBody>
                  <a:tcPr/>
                </a:tc>
              </a:tr>
              <a:tr h="530860">
                <a:tc>
                  <a:txBody>
                    <a:bodyPr/>
                    <a:lstStyle/>
                    <a:p>
                      <a:pPr>
                        <a:buNone/>
                      </a:pPr>
                      <a:r>
                        <a:rPr lang="en-PH" altLang="en-US"/>
                        <a:t>   From Eatery, Sari-Sari store &amp; photocopier business</a:t>
                      </a:r>
                    </a:p>
                  </a:txBody>
                  <a:tcPr/>
                </a:tc>
                <a:tc>
                  <a:txBody>
                    <a:bodyPr/>
                    <a:lstStyle/>
                    <a:p>
                      <a:pPr>
                        <a:buNone/>
                      </a:pPr>
                      <a:r>
                        <a:rPr lang="en-PH" altLang="en-US"/>
                        <a:t>            P  48,000.00     </a:t>
                      </a:r>
                    </a:p>
                  </a:txBody>
                  <a:tcPr/>
                </a:tc>
              </a:tr>
              <a:tr h="530860">
                <a:tc>
                  <a:txBody>
                    <a:bodyPr/>
                    <a:lstStyle/>
                    <a:p>
                      <a:pPr>
                        <a:buNone/>
                      </a:pPr>
                      <a:r>
                        <a:rPr lang="en-PH" altLang="en-US"/>
                        <a:t>   Rental from tricycle driver</a:t>
                      </a:r>
                    </a:p>
                  </a:txBody>
                  <a:tcPr/>
                </a:tc>
                <a:tc>
                  <a:txBody>
                    <a:bodyPr/>
                    <a:lstStyle/>
                    <a:p>
                      <a:pPr>
                        <a:buNone/>
                      </a:pPr>
                      <a:r>
                        <a:rPr lang="en-PH" altLang="en-US"/>
                        <a:t>                   7,000.00</a:t>
                      </a:r>
                    </a:p>
                  </a:txBody>
                  <a:tcPr/>
                </a:tc>
              </a:tr>
              <a:tr h="530860">
                <a:tc>
                  <a:txBody>
                    <a:bodyPr/>
                    <a:lstStyle/>
                    <a:p>
                      <a:pPr>
                        <a:buNone/>
                      </a:pPr>
                      <a:r>
                        <a:rPr lang="en-PH" altLang="en-US"/>
                        <a:t>   TOTAL BUSINESS CASH SALES</a:t>
                      </a:r>
                    </a:p>
                  </a:txBody>
                  <a:tcPr/>
                </a:tc>
                <a:tc>
                  <a:txBody>
                    <a:bodyPr/>
                    <a:lstStyle/>
                    <a:p>
                      <a:pPr>
                        <a:buNone/>
                      </a:pPr>
                      <a:r>
                        <a:rPr lang="en-PH" altLang="en-US"/>
                        <a:t>            P   55,000.00</a:t>
                      </a:r>
                    </a:p>
                  </a:txBody>
                  <a:tcPr/>
                </a:tc>
              </a:tr>
              <a:tr h="530860">
                <a:tc>
                  <a:txBody>
                    <a:bodyPr/>
                    <a:lstStyle/>
                    <a:p>
                      <a:pPr>
                        <a:buNone/>
                      </a:pPr>
                      <a:r>
                        <a:rPr lang="en-PH" altLang="en-US"/>
                        <a:t>   Less: Expenses</a:t>
                      </a:r>
                    </a:p>
                  </a:txBody>
                  <a:tcPr/>
                </a:tc>
                <a:tc>
                  <a:txBody>
                    <a:bodyPr/>
                    <a:lstStyle/>
                    <a:p>
                      <a:pPr>
                        <a:buNone/>
                      </a:pPr>
                      <a:r>
                        <a:rPr lang="en-PH" altLang="en-US"/>
                        <a:t>                            0</a:t>
                      </a:r>
                    </a:p>
                  </a:txBody>
                  <a:tcPr/>
                </a:tc>
              </a:tr>
              <a:tr h="530860">
                <a:tc>
                  <a:txBody>
                    <a:bodyPr/>
                    <a:lstStyle/>
                    <a:p>
                      <a:pPr>
                        <a:buNone/>
                      </a:pPr>
                      <a:r>
                        <a:rPr lang="en-PH" altLang="en-US"/>
                        <a:t>   Net Business Cash Flow</a:t>
                      </a:r>
                    </a:p>
                  </a:txBody>
                  <a:tcPr/>
                </a:tc>
                <a:tc>
                  <a:txBody>
                    <a:bodyPr/>
                    <a:lstStyle/>
                    <a:p>
                      <a:pPr>
                        <a:buNone/>
                      </a:pPr>
                      <a:r>
                        <a:rPr lang="en-PH" altLang="en-US"/>
                        <a:t>           P    55,000.00</a:t>
                      </a:r>
                    </a:p>
                  </a:txBody>
                  <a:tcPr/>
                </a:tc>
              </a:tr>
              <a:tr h="530860">
                <a:tc>
                  <a:txBody>
                    <a:bodyPr/>
                    <a:lstStyle/>
                    <a:p>
                      <a:pPr>
                        <a:buNone/>
                      </a:pPr>
                      <a:r>
                        <a:rPr lang="en-PH" altLang="en-US"/>
                        <a:t>   Add: Regular Family Income-Husband Salary</a:t>
                      </a:r>
                    </a:p>
                  </a:txBody>
                  <a:tcPr/>
                </a:tc>
                <a:tc>
                  <a:txBody>
                    <a:bodyPr/>
                    <a:lstStyle/>
                    <a:p>
                      <a:pPr>
                        <a:buNone/>
                      </a:pPr>
                      <a:r>
                        <a:rPr lang="en-PH" altLang="en-US"/>
                        <a:t>                 15,000.00</a:t>
                      </a:r>
                    </a:p>
                  </a:txBody>
                  <a:tcPr/>
                </a:tc>
              </a:tr>
              <a:tr h="530860">
                <a:tc>
                  <a:txBody>
                    <a:bodyPr/>
                    <a:lstStyle/>
                    <a:p>
                      <a:pPr>
                        <a:buNone/>
                      </a:pPr>
                      <a:r>
                        <a:rPr lang="en-PH" altLang="en-US"/>
                        <a:t>   TOTAL BUSINESS AND FAMILY INCOME</a:t>
                      </a:r>
                    </a:p>
                  </a:txBody>
                  <a:tcPr/>
                </a:tc>
                <a:tc>
                  <a:txBody>
                    <a:bodyPr/>
                    <a:lstStyle/>
                    <a:p>
                      <a:pPr>
                        <a:buNone/>
                      </a:pPr>
                      <a:r>
                        <a:rPr lang="en-PH" altLang="en-US"/>
                        <a:t>           P    70,000.00</a:t>
                      </a:r>
                    </a:p>
                  </a:txBody>
                  <a:tcPr/>
                </a:tc>
              </a:tr>
            </a:tbl>
          </a:graphicData>
        </a:graphic>
      </p:graphicFrame>
      <p:sp>
        <p:nvSpPr>
          <p:cNvPr id="3" name="Slide Number Placeholder 2"/>
          <p:cNvSpPr>
            <a:spLocks noGrp="1"/>
          </p:cNvSpPr>
          <p:nvPr>
            <p:ph type="sldNum" sz="quarter" idx="12"/>
          </p:nvPr>
        </p:nvSpPr>
        <p:spPr/>
        <p:txBody>
          <a:bodyPr/>
          <a:lstStyle/>
          <a:p>
            <a:fld id="{B3561BA9-CDCF-4958-B8AB-66F3BF063E13}"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altLang="en-US">
                <a:sym typeface="+mn-ea"/>
              </a:rPr>
              <a:t>Household Income and Expenditure Form </a:t>
            </a:r>
            <a:br>
              <a:rPr lang="en-PH" altLang="en-US">
                <a:sym typeface="+mn-ea"/>
              </a:rPr>
            </a:br>
            <a:r>
              <a:rPr lang="en-PH" altLang="en-US">
                <a:sym typeface="+mn-ea"/>
              </a:rPr>
              <a:t>as accomplished - Client RG   -Second Part</a:t>
            </a:r>
            <a:r>
              <a:rPr lang="en-PH" altLang="en-US"/>
              <a:t/>
            </a:r>
            <a:br>
              <a:rPr lang="en-PH" altLang="en-US"/>
            </a:br>
            <a:endParaRPr lang="en-US"/>
          </a:p>
        </p:txBody>
      </p:sp>
      <p:graphicFrame>
        <p:nvGraphicFramePr>
          <p:cNvPr id="4" name="Content Placeholder 3"/>
          <p:cNvGraphicFramePr>
            <a:graphicFrameLocks noGrp="1"/>
          </p:cNvGraphicFramePr>
          <p:nvPr>
            <p:ph idx="1"/>
          </p:nvPr>
        </p:nvGraphicFramePr>
        <p:xfrm>
          <a:off x="838200" y="1825625"/>
          <a:ext cx="10515600" cy="3810000"/>
        </p:xfrm>
        <a:graphic>
          <a:graphicData uri="http://schemas.openxmlformats.org/drawingml/2006/table">
            <a:tbl>
              <a:tblPr firstRow="1" bandRow="1">
                <a:tableStyleId>{5C22544A-7EE6-4342-B048-85BDC9FD1C3A}</a:tableStyleId>
              </a:tblPr>
              <a:tblGrid>
                <a:gridCol w="7897495"/>
                <a:gridCol w="2618105"/>
              </a:tblGrid>
              <a:tr h="381000">
                <a:tc>
                  <a:txBody>
                    <a:bodyPr/>
                    <a:lstStyle/>
                    <a:p>
                      <a:pPr>
                        <a:buNone/>
                      </a:pPr>
                      <a:endParaRPr lang="en-PH" altLang="en-US"/>
                    </a:p>
                  </a:txBody>
                  <a:tcPr/>
                </a:tc>
                <a:tc>
                  <a:txBody>
                    <a:bodyPr/>
                    <a:lstStyle/>
                    <a:p>
                      <a:pPr>
                        <a:buNone/>
                      </a:pPr>
                      <a:r>
                        <a:rPr lang="en-PH" altLang="en-US"/>
                        <a:t>              BORROWER</a:t>
                      </a:r>
                    </a:p>
                  </a:txBody>
                  <a:tcPr/>
                </a:tc>
              </a:tr>
              <a:tr h="381000">
                <a:tc>
                  <a:txBody>
                    <a:bodyPr/>
                    <a:lstStyle/>
                    <a:p>
                      <a:pPr>
                        <a:buNone/>
                      </a:pPr>
                      <a:r>
                        <a:rPr lang="en-PH" altLang="en-US" sz="1800">
                          <a:sym typeface="+mn-ea"/>
                        </a:rPr>
                        <a:t>TOTAL BUSINESS &amp; FAMILY INCOME</a:t>
                      </a:r>
                      <a:endParaRPr lang="en-US"/>
                    </a:p>
                  </a:txBody>
                  <a:tcPr/>
                </a:tc>
                <a:tc>
                  <a:txBody>
                    <a:bodyPr/>
                    <a:lstStyle/>
                    <a:p>
                      <a:pPr>
                        <a:buNone/>
                      </a:pPr>
                      <a:r>
                        <a:rPr lang="en-PH" altLang="en-US"/>
                        <a:t>       P        70,000.00 (A)</a:t>
                      </a:r>
                    </a:p>
                  </a:txBody>
                  <a:tcPr/>
                </a:tc>
              </a:tr>
              <a:tr h="381000">
                <a:tc>
                  <a:txBody>
                    <a:bodyPr/>
                    <a:lstStyle/>
                    <a:p>
                      <a:pPr>
                        <a:buNone/>
                      </a:pPr>
                      <a:r>
                        <a:rPr lang="en-PH" altLang="en-US"/>
                        <a:t> Less: Expenses: Food</a:t>
                      </a:r>
                    </a:p>
                  </a:txBody>
                  <a:tcPr/>
                </a:tc>
                <a:tc>
                  <a:txBody>
                    <a:bodyPr/>
                    <a:lstStyle/>
                    <a:p>
                      <a:pPr>
                        <a:buNone/>
                      </a:pPr>
                      <a:r>
                        <a:rPr lang="en-PH" altLang="en-US"/>
                        <a:t>                   10,000.00</a:t>
                      </a:r>
                    </a:p>
                  </a:txBody>
                  <a:tcPr/>
                </a:tc>
              </a:tr>
              <a:tr h="381000">
                <a:tc>
                  <a:txBody>
                    <a:bodyPr/>
                    <a:lstStyle/>
                    <a:p>
                      <a:pPr>
                        <a:buNone/>
                      </a:pPr>
                      <a:r>
                        <a:rPr lang="en-PH" altLang="en-US"/>
                        <a:t>         Utilities</a:t>
                      </a:r>
                    </a:p>
                  </a:txBody>
                  <a:tcPr/>
                </a:tc>
                <a:tc>
                  <a:txBody>
                    <a:bodyPr/>
                    <a:lstStyle/>
                    <a:p>
                      <a:pPr>
                        <a:buNone/>
                      </a:pPr>
                      <a:r>
                        <a:rPr lang="en-PH" altLang="en-US"/>
                        <a:t>                     6,00000</a:t>
                      </a:r>
                    </a:p>
                  </a:txBody>
                  <a:tcPr/>
                </a:tc>
              </a:tr>
              <a:tr h="381000">
                <a:tc>
                  <a:txBody>
                    <a:bodyPr/>
                    <a:lstStyle/>
                    <a:p>
                      <a:pPr>
                        <a:buNone/>
                      </a:pPr>
                      <a:r>
                        <a:rPr lang="en-PH" altLang="en-US"/>
                        <a:t>         Transportation/Gasoline</a:t>
                      </a:r>
                    </a:p>
                  </a:txBody>
                  <a:tcPr/>
                </a:tc>
                <a:tc>
                  <a:txBody>
                    <a:bodyPr/>
                    <a:lstStyle/>
                    <a:p>
                      <a:pPr>
                        <a:buNone/>
                      </a:pPr>
                      <a:r>
                        <a:rPr lang="en-PH" altLang="en-US"/>
                        <a:t>                    3,000.00</a:t>
                      </a:r>
                    </a:p>
                  </a:txBody>
                  <a:tcPr/>
                </a:tc>
              </a:tr>
              <a:tr h="381000">
                <a:tc>
                  <a:txBody>
                    <a:bodyPr/>
                    <a:lstStyle/>
                    <a:p>
                      <a:pPr>
                        <a:buNone/>
                      </a:pPr>
                      <a:r>
                        <a:rPr lang="en-PH" altLang="en-US"/>
                        <a:t>         Loan  Payments</a:t>
                      </a:r>
                    </a:p>
                  </a:txBody>
                  <a:tcPr/>
                </a:tc>
                <a:tc>
                  <a:txBody>
                    <a:bodyPr/>
                    <a:lstStyle/>
                    <a:p>
                      <a:pPr>
                        <a:buNone/>
                      </a:pPr>
                      <a:r>
                        <a:rPr lang="en-PH" altLang="en-US"/>
                        <a:t>                    4,500.00</a:t>
                      </a:r>
                    </a:p>
                  </a:txBody>
                  <a:tcPr/>
                </a:tc>
              </a:tr>
              <a:tr h="381000">
                <a:tc>
                  <a:txBody>
                    <a:bodyPr/>
                    <a:lstStyle/>
                    <a:p>
                      <a:pPr>
                        <a:buNone/>
                      </a:pPr>
                      <a:r>
                        <a:rPr lang="en-PH" altLang="en-US"/>
                        <a:t>    Total Expenses &amp; Cash Outlay</a:t>
                      </a:r>
                    </a:p>
                  </a:txBody>
                  <a:tcPr/>
                </a:tc>
                <a:tc>
                  <a:txBody>
                    <a:bodyPr/>
                    <a:lstStyle/>
                    <a:p>
                      <a:pPr>
                        <a:buNone/>
                      </a:pPr>
                      <a:r>
                        <a:rPr lang="en-PH" altLang="en-US"/>
                        <a:t>        P        23,500.00 (B) </a:t>
                      </a:r>
                    </a:p>
                  </a:txBody>
                  <a:tcPr/>
                </a:tc>
              </a:tr>
              <a:tr h="381000">
                <a:tc>
                  <a:txBody>
                    <a:bodyPr/>
                    <a:lstStyle/>
                    <a:p>
                      <a:pPr>
                        <a:buNone/>
                      </a:pPr>
                      <a:r>
                        <a:rPr lang="en-PH" altLang="en-US"/>
                        <a:t>    </a:t>
                      </a:r>
                      <a:r>
                        <a:rPr lang="en-PH" altLang="en-US" sz="1800">
                          <a:sym typeface="+mn-ea"/>
                        </a:rPr>
                        <a:t> Add: 10% Miscellaneous household expenses </a:t>
                      </a:r>
                      <a:endParaRPr lang="en-PH" altLang="en-US"/>
                    </a:p>
                  </a:txBody>
                  <a:tcPr/>
                </a:tc>
                <a:tc>
                  <a:txBody>
                    <a:bodyPr/>
                    <a:lstStyle/>
                    <a:p>
                      <a:pPr>
                        <a:buNone/>
                      </a:pPr>
                      <a:r>
                        <a:rPr lang="en-PH" altLang="en-US"/>
                        <a:t>                   </a:t>
                      </a:r>
                      <a:r>
                        <a:rPr lang="en-PH" altLang="en-US" sz="1800">
                          <a:sym typeface="+mn-ea"/>
                        </a:rPr>
                        <a:t> 2,350.00  (C)</a:t>
                      </a:r>
                      <a:endParaRPr lang="en-PH" altLang="en-US"/>
                    </a:p>
                  </a:txBody>
                  <a:tcPr/>
                </a:tc>
              </a:tr>
              <a:tr h="381000">
                <a:tc>
                  <a:txBody>
                    <a:bodyPr/>
                    <a:lstStyle/>
                    <a:p>
                      <a:pPr>
                        <a:buNone/>
                      </a:pPr>
                      <a:r>
                        <a:rPr lang="en-PH" altLang="en-US"/>
                        <a:t>     Total Expenses</a:t>
                      </a:r>
                    </a:p>
                  </a:txBody>
                  <a:tcPr/>
                </a:tc>
                <a:tc>
                  <a:txBody>
                    <a:bodyPr/>
                    <a:lstStyle/>
                    <a:p>
                      <a:pPr>
                        <a:buNone/>
                      </a:pPr>
                      <a:r>
                        <a:rPr lang="en-PH" altLang="en-US"/>
                        <a:t>        P        25,850.00  (D)     </a:t>
                      </a:r>
                    </a:p>
                  </a:txBody>
                  <a:tcPr/>
                </a:tc>
              </a:tr>
              <a:tr h="381000">
                <a:tc>
                  <a:txBody>
                    <a:bodyPr/>
                    <a:lstStyle/>
                    <a:p>
                      <a:pPr>
                        <a:buNone/>
                      </a:pPr>
                      <a:r>
                        <a:rPr lang="en-PH" altLang="en-US"/>
                        <a:t>     NET CASH FLOW</a:t>
                      </a:r>
                    </a:p>
                  </a:txBody>
                  <a:tcPr/>
                </a:tc>
                <a:tc>
                  <a:txBody>
                    <a:bodyPr/>
                    <a:lstStyle/>
                    <a:p>
                      <a:pPr>
                        <a:buNone/>
                      </a:pPr>
                      <a:r>
                        <a:rPr lang="en-PH" altLang="en-US"/>
                        <a:t>        P        44,150.00 (A-D)</a:t>
                      </a:r>
                    </a:p>
                  </a:txBody>
                  <a:tcPr/>
                </a:tc>
              </a:tr>
            </a:tbl>
          </a:graphicData>
        </a:graphic>
      </p:graphicFrame>
      <p:sp>
        <p:nvSpPr>
          <p:cNvPr id="3" name="Slide Number Placeholder 2"/>
          <p:cNvSpPr>
            <a:spLocks noGrp="1"/>
          </p:cNvSpPr>
          <p:nvPr>
            <p:ph type="sldNum" sz="quarter" idx="12"/>
          </p:nvPr>
        </p:nvSpPr>
        <p:spPr/>
        <p:txBody>
          <a:bodyPr/>
          <a:lstStyle/>
          <a:p>
            <a:fld id="{B3561BA9-CDCF-4958-B8AB-66F3BF063E13}"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altLang="en-US">
                <a:sym typeface="+mn-ea"/>
              </a:rPr>
              <a:t>Household Income and Expenditure Form </a:t>
            </a:r>
            <a:br>
              <a:rPr lang="en-PH" altLang="en-US">
                <a:sym typeface="+mn-ea"/>
              </a:rPr>
            </a:br>
            <a:r>
              <a:rPr lang="en-PH" altLang="en-US">
                <a:sym typeface="+mn-ea"/>
              </a:rPr>
              <a:t>as accomplished - Client RG   -Third Part</a:t>
            </a:r>
            <a:endParaRPr lang="en-US"/>
          </a:p>
        </p:txBody>
      </p:sp>
      <p:graphicFrame>
        <p:nvGraphicFramePr>
          <p:cNvPr id="4" name="Content Placeholder 3"/>
          <p:cNvGraphicFramePr>
            <a:graphicFrameLocks noGrp="1"/>
          </p:cNvGraphicFramePr>
          <p:nvPr>
            <p:ph idx="1"/>
          </p:nvPr>
        </p:nvGraphicFramePr>
        <p:xfrm>
          <a:off x="838200" y="1825625"/>
          <a:ext cx="10515600" cy="3048000"/>
        </p:xfrm>
        <a:graphic>
          <a:graphicData uri="http://schemas.openxmlformats.org/drawingml/2006/table">
            <a:tbl>
              <a:tblPr firstRow="1" bandRow="1">
                <a:tableStyleId>{5C22544A-7EE6-4342-B048-85BDC9FD1C3A}</a:tableStyleId>
              </a:tblPr>
              <a:tblGrid>
                <a:gridCol w="7897495"/>
                <a:gridCol w="2618105"/>
              </a:tblGrid>
              <a:tr h="381000">
                <a:tc>
                  <a:txBody>
                    <a:bodyPr/>
                    <a:lstStyle/>
                    <a:p>
                      <a:pPr>
                        <a:buNone/>
                      </a:pPr>
                      <a:endParaRPr lang="en-PH" altLang="en-US"/>
                    </a:p>
                  </a:txBody>
                  <a:tcPr/>
                </a:tc>
                <a:tc>
                  <a:txBody>
                    <a:bodyPr/>
                    <a:lstStyle/>
                    <a:p>
                      <a:pPr>
                        <a:buNone/>
                      </a:pPr>
                      <a:r>
                        <a:rPr lang="en-PH" altLang="en-US"/>
                        <a:t>              BORROWER</a:t>
                      </a:r>
                    </a:p>
                  </a:txBody>
                  <a:tcPr/>
                </a:tc>
              </a:tr>
              <a:tr h="381000">
                <a:tc>
                  <a:txBody>
                    <a:bodyPr/>
                    <a:lstStyle/>
                    <a:p>
                      <a:pPr>
                        <a:buNone/>
                      </a:pPr>
                      <a:r>
                        <a:rPr lang="en-PH" altLang="en-US" sz="1800">
                          <a:sym typeface="+mn-ea"/>
                        </a:rPr>
                        <a:t>NET CASH FLOW </a:t>
                      </a:r>
                      <a:endParaRPr lang="en-US"/>
                    </a:p>
                  </a:txBody>
                  <a:tcPr/>
                </a:tc>
                <a:tc>
                  <a:txBody>
                    <a:bodyPr/>
                    <a:lstStyle/>
                    <a:p>
                      <a:pPr>
                        <a:buNone/>
                      </a:pPr>
                      <a:r>
                        <a:rPr lang="en-PH" altLang="en-US"/>
                        <a:t>       P        44,150.00  </a:t>
                      </a:r>
                    </a:p>
                  </a:txBody>
                  <a:tcPr/>
                </a:tc>
              </a:tr>
              <a:tr h="381000">
                <a:tc>
                  <a:txBody>
                    <a:bodyPr/>
                    <a:lstStyle/>
                    <a:p>
                      <a:pPr>
                        <a:buNone/>
                      </a:pPr>
                      <a:r>
                        <a:rPr lang="en-PH" altLang="en-US"/>
                        <a:t> ADJUSTED REPAYMENT CAPACITY (at 30% of net cash flow)</a:t>
                      </a:r>
                    </a:p>
                  </a:txBody>
                  <a:tcPr/>
                </a:tc>
                <a:tc>
                  <a:txBody>
                    <a:bodyPr/>
                    <a:lstStyle/>
                    <a:p>
                      <a:pPr>
                        <a:buNone/>
                      </a:pPr>
                      <a:r>
                        <a:rPr lang="en-PH" altLang="en-US"/>
                        <a:t>                   13,245.00</a:t>
                      </a:r>
                    </a:p>
                  </a:txBody>
                  <a:tcPr/>
                </a:tc>
              </a:tr>
              <a:tr h="381000">
                <a:tc>
                  <a:txBody>
                    <a:bodyPr/>
                    <a:lstStyle/>
                    <a:p>
                      <a:pPr>
                        <a:buNone/>
                      </a:pPr>
                      <a:r>
                        <a:rPr lang="en-PH" altLang="en-US"/>
                        <a:t>Number of payments (at 2% interest per month)</a:t>
                      </a:r>
                    </a:p>
                  </a:txBody>
                  <a:tcPr/>
                </a:tc>
                <a:tc>
                  <a:txBody>
                    <a:bodyPr/>
                    <a:lstStyle/>
                    <a:p>
                      <a:pPr>
                        <a:buNone/>
                      </a:pPr>
                      <a:r>
                        <a:rPr lang="en-PH" altLang="en-US"/>
                        <a:t>                          12</a:t>
                      </a:r>
                    </a:p>
                  </a:txBody>
                  <a:tcPr/>
                </a:tc>
              </a:tr>
              <a:tr h="381000">
                <a:tc>
                  <a:txBody>
                    <a:bodyPr/>
                    <a:lstStyle/>
                    <a:p>
                      <a:pPr>
                        <a:buNone/>
                      </a:pPr>
                      <a:r>
                        <a:rPr lang="en-PH" altLang="en-US"/>
                        <a:t> Loanable amount (P13,245 X 12)</a:t>
                      </a:r>
                    </a:p>
                  </a:txBody>
                  <a:tcPr/>
                </a:tc>
                <a:tc>
                  <a:txBody>
                    <a:bodyPr/>
                    <a:lstStyle/>
                    <a:p>
                      <a:pPr>
                        <a:buNone/>
                      </a:pPr>
                      <a:r>
                        <a:rPr lang="en-PH" altLang="en-US"/>
                        <a:t>                 158,940.00</a:t>
                      </a:r>
                    </a:p>
                  </a:txBody>
                  <a:tcPr/>
                </a:tc>
              </a:tr>
              <a:tr h="381000">
                <a:tc>
                  <a:txBody>
                    <a:bodyPr/>
                    <a:lstStyle/>
                    <a:p>
                      <a:pPr>
                        <a:buNone/>
                      </a:pPr>
                      <a:r>
                        <a:rPr lang="en-PH" altLang="en-US"/>
                        <a:t> Loanable amount (per write-up) </a:t>
                      </a:r>
                    </a:p>
                  </a:txBody>
                  <a:tcPr/>
                </a:tc>
                <a:tc>
                  <a:txBody>
                    <a:bodyPr/>
                    <a:lstStyle/>
                    <a:p>
                      <a:pPr>
                        <a:buNone/>
                      </a:pPr>
                      <a:r>
                        <a:rPr lang="en-PH" altLang="en-US"/>
                        <a:t>                  158,669.45  </a:t>
                      </a:r>
                    </a:p>
                  </a:txBody>
                  <a:tcPr/>
                </a:tc>
              </a:tr>
              <a:tr h="381000">
                <a:tc>
                  <a:txBody>
                    <a:bodyPr/>
                    <a:lstStyle/>
                    <a:p>
                      <a:pPr>
                        <a:buNone/>
                      </a:pPr>
                      <a:r>
                        <a:rPr lang="en-PH" altLang="en-US"/>
                        <a:t> Amount granted</a:t>
                      </a:r>
                    </a:p>
                  </a:txBody>
                  <a:tcPr/>
                </a:tc>
                <a:tc>
                  <a:txBody>
                    <a:bodyPr/>
                    <a:lstStyle/>
                    <a:p>
                      <a:pPr>
                        <a:buNone/>
                      </a:pPr>
                      <a:r>
                        <a:rPr lang="en-PH" altLang="en-US"/>
                        <a:t>        P       100,000.00 </a:t>
                      </a:r>
                    </a:p>
                  </a:txBody>
                  <a:tcPr/>
                </a:tc>
              </a:tr>
              <a:tr h="381000">
                <a:tc>
                  <a:txBody>
                    <a:bodyPr/>
                    <a:lstStyle/>
                    <a:p>
                      <a:pPr>
                        <a:buNone/>
                      </a:pPr>
                      <a:r>
                        <a:rPr lang="en-PH" altLang="en-US"/>
                        <a:t>    </a:t>
                      </a:r>
                    </a:p>
                  </a:txBody>
                  <a:tcPr/>
                </a:tc>
                <a:tc>
                  <a:txBody>
                    <a:bodyPr/>
                    <a:lstStyle/>
                    <a:p>
                      <a:pPr>
                        <a:buNone/>
                      </a:pPr>
                      <a:r>
                        <a:rPr lang="en-PH" altLang="en-US"/>
                        <a:t>                 </a:t>
                      </a:r>
                    </a:p>
                  </a:txBody>
                  <a:tcPr/>
                </a:tc>
              </a:tr>
            </a:tbl>
          </a:graphicData>
        </a:graphic>
      </p:graphicFrame>
      <p:sp>
        <p:nvSpPr>
          <p:cNvPr id="3" name="Slide Number Placeholder 2"/>
          <p:cNvSpPr>
            <a:spLocks noGrp="1"/>
          </p:cNvSpPr>
          <p:nvPr>
            <p:ph type="sldNum" sz="quarter" idx="12"/>
          </p:nvPr>
        </p:nvSpPr>
        <p:spPr/>
        <p:txBody>
          <a:bodyPr/>
          <a:lstStyle/>
          <a:p>
            <a:fld id="{B3561BA9-CDCF-4958-B8AB-66F3BF063E13}"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altLang="en-US"/>
              <a:t>Observations on Client RG's Case</a:t>
            </a:r>
          </a:p>
        </p:txBody>
      </p:sp>
      <p:sp>
        <p:nvSpPr>
          <p:cNvPr id="3" name="Content Placeholder 2"/>
          <p:cNvSpPr>
            <a:spLocks noGrp="1"/>
          </p:cNvSpPr>
          <p:nvPr>
            <p:ph idx="1"/>
          </p:nvPr>
        </p:nvSpPr>
        <p:spPr/>
        <p:txBody>
          <a:bodyPr>
            <a:normAutofit fontScale="92500"/>
          </a:bodyPr>
          <a:lstStyle/>
          <a:p>
            <a:r>
              <a:rPr lang="en-PH" altLang="en-US"/>
              <a:t>Client A's declaration of Income from business of </a:t>
            </a:r>
            <a:r>
              <a:rPr lang="en-PH" altLang="en-US">
                <a:cs typeface="Arial" panose="020B0604020202020204" pitchFamily="34" charset="0"/>
              </a:rPr>
              <a:t>₱48,000 a month</a:t>
            </a:r>
          </a:p>
          <a:p>
            <a:pPr marL="0" indent="0">
              <a:buNone/>
            </a:pPr>
            <a:r>
              <a:rPr lang="en-PH" altLang="en-US">
                <a:cs typeface="Arial" panose="020B0604020202020204" pitchFamily="34" charset="0"/>
              </a:rPr>
              <a:t>    should have been verified through her ITR, ocular inspection of  </a:t>
            </a:r>
          </a:p>
          <a:p>
            <a:pPr marL="0" indent="0">
              <a:buNone/>
            </a:pPr>
            <a:r>
              <a:rPr lang="en-PH" altLang="en-US">
                <a:cs typeface="Arial" panose="020B0604020202020204" pitchFamily="34" charset="0"/>
              </a:rPr>
              <a:t>    her store, her simplified book of accounts, &amp; in-depth personal </a:t>
            </a:r>
          </a:p>
          <a:p>
            <a:pPr marL="0" indent="0">
              <a:buNone/>
            </a:pPr>
            <a:r>
              <a:rPr lang="en-PH" altLang="en-US">
                <a:cs typeface="Arial" panose="020B0604020202020204" pitchFamily="34" charset="0"/>
              </a:rPr>
              <a:t>    interviews.</a:t>
            </a:r>
          </a:p>
          <a:p>
            <a:pPr marL="0" indent="0">
              <a:buNone/>
            </a:pPr>
            <a:r>
              <a:rPr lang="en-PH" altLang="en-US">
                <a:cs typeface="Arial" panose="020B0604020202020204" pitchFamily="34" charset="0"/>
              </a:rPr>
              <a:t>▪  Business expenses should also be validated using the same method </a:t>
            </a:r>
          </a:p>
          <a:p>
            <a:pPr marL="0" indent="0">
              <a:buNone/>
            </a:pPr>
            <a:r>
              <a:rPr lang="en-PH" altLang="en-US">
                <a:cs typeface="Arial" panose="020B0604020202020204" pitchFamily="34" charset="0"/>
              </a:rPr>
              <a:t>    to come up with financial figures on  net income with some degree</a:t>
            </a:r>
          </a:p>
          <a:p>
            <a:pPr marL="0" indent="0">
              <a:buNone/>
            </a:pPr>
            <a:r>
              <a:rPr lang="en-PH" altLang="en-US">
                <a:cs typeface="Arial" panose="020B0604020202020204" pitchFamily="34" charset="0"/>
              </a:rPr>
              <a:t>    of accuracy.</a:t>
            </a:r>
          </a:p>
          <a:p>
            <a:pPr marL="0" indent="0">
              <a:buNone/>
            </a:pPr>
            <a:r>
              <a:rPr lang="en-PH" altLang="en-US">
                <a:cs typeface="Arial" panose="020B0604020202020204" pitchFamily="34" charset="0"/>
              </a:rPr>
              <a:t>▪  Personal and household expenses must be validated to determine</a:t>
            </a:r>
          </a:p>
          <a:p>
            <a:pPr marL="0" indent="0">
              <a:buNone/>
            </a:pPr>
            <a:r>
              <a:rPr lang="en-PH" altLang="en-US">
                <a:cs typeface="Arial" panose="020B0604020202020204" pitchFamily="34" charset="0"/>
              </a:rPr>
              <a:t>    if these are realistic; for example, food expenses must consider the              </a:t>
            </a:r>
          </a:p>
          <a:p>
            <a:pPr marL="0" indent="0">
              <a:buNone/>
            </a:pPr>
            <a:r>
              <a:rPr lang="en-PH" altLang="en-US">
                <a:cs typeface="Arial" panose="020B0604020202020204" pitchFamily="34" charset="0"/>
              </a:rPr>
              <a:t>    size of the household and number of dependents.</a:t>
            </a:r>
          </a:p>
        </p:txBody>
      </p:sp>
      <p:sp>
        <p:nvSpPr>
          <p:cNvPr id="4" name="Slide Number Placeholder 3"/>
          <p:cNvSpPr>
            <a:spLocks noGrp="1"/>
          </p:cNvSpPr>
          <p:nvPr>
            <p:ph type="sldNum" sz="quarter" idx="12"/>
          </p:nvPr>
        </p:nvSpPr>
        <p:spPr/>
        <p:txBody>
          <a:bodyPr/>
          <a:lstStyle/>
          <a:p>
            <a:fld id="{B3561BA9-CDCF-4958-B8AB-66F3BF063E13}"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altLang="en-US">
                <a:sym typeface="+mn-ea"/>
              </a:rPr>
              <a:t>Observations on Client RG's Case -Part 2</a:t>
            </a:r>
            <a:endParaRPr lang="en-US"/>
          </a:p>
        </p:txBody>
      </p:sp>
      <p:sp>
        <p:nvSpPr>
          <p:cNvPr id="3" name="Content Placeholder 2"/>
          <p:cNvSpPr>
            <a:spLocks noGrp="1"/>
          </p:cNvSpPr>
          <p:nvPr>
            <p:ph idx="1"/>
          </p:nvPr>
        </p:nvSpPr>
        <p:spPr/>
        <p:txBody>
          <a:bodyPr/>
          <a:lstStyle/>
          <a:p>
            <a:r>
              <a:rPr lang="en-PH" altLang="en-US"/>
              <a:t>The expenses schedule mentioned only utilities, transportation and gasoline, other than food; other expenses may have been left out to portray a favorable net income to obtain a larger loanable amount.</a:t>
            </a:r>
          </a:p>
          <a:p>
            <a:r>
              <a:rPr lang="en-PH" altLang="en-US"/>
              <a:t> The only cash outlays cited are loan payments; loan officer should get details as to whom were these owed, and the terms and conditions of the borrowings;</a:t>
            </a:r>
          </a:p>
          <a:p>
            <a:r>
              <a:rPr lang="en-PH" altLang="en-US"/>
              <a:t>Branch Manager or Loan Officer (or Collectors) should have monitored this account to determine why she can't pay in spite of the substantial (at </a:t>
            </a:r>
            <a:r>
              <a:rPr lang="en-PH" altLang="en-US">
                <a:cs typeface="Arial" panose="020B0604020202020204" pitchFamily="34" charset="0"/>
              </a:rPr>
              <a:t>₱ 44,150.00) net cash flow.</a:t>
            </a:r>
            <a:r>
              <a:rPr lang="en-PH" altLang="en-US"/>
              <a:t> </a:t>
            </a:r>
          </a:p>
          <a:p>
            <a:endParaRPr lang="en-PH" altLang="en-US"/>
          </a:p>
        </p:txBody>
      </p:sp>
      <p:sp>
        <p:nvSpPr>
          <p:cNvPr id="4" name="Slide Number Placeholder 3"/>
          <p:cNvSpPr>
            <a:spLocks noGrp="1"/>
          </p:cNvSpPr>
          <p:nvPr>
            <p:ph type="sldNum" sz="quarter" idx="12"/>
          </p:nvPr>
        </p:nvSpPr>
        <p:spPr/>
        <p:txBody>
          <a:bodyPr/>
          <a:lstStyle/>
          <a:p>
            <a:fld id="{B3561BA9-CDCF-4958-B8AB-66F3BF063E13}"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PH" altLang="en-US"/>
              <a:t>A Different Computation of Capacity to Pay</a:t>
            </a:r>
            <a:br>
              <a:rPr lang="en-PH" altLang="en-US"/>
            </a:br>
            <a:r>
              <a:rPr lang="en-PH" altLang="en-US"/>
              <a:t>on Loans by Employees</a:t>
            </a:r>
          </a:p>
        </p:txBody>
      </p:sp>
      <p:sp>
        <p:nvSpPr>
          <p:cNvPr id="3" name="Content Placeholder 2"/>
          <p:cNvSpPr>
            <a:spLocks noGrp="1"/>
          </p:cNvSpPr>
          <p:nvPr>
            <p:ph idx="1"/>
          </p:nvPr>
        </p:nvSpPr>
        <p:spPr/>
        <p:txBody>
          <a:bodyPr/>
          <a:lstStyle/>
          <a:p>
            <a:r>
              <a:rPr lang="en-PH" altLang="en-US"/>
              <a:t>Computation of capacity to pay on loans to employees is radically different from “Household Income and Expenditures Form.”   </a:t>
            </a:r>
          </a:p>
          <a:p>
            <a:r>
              <a:rPr lang="en-PH" altLang="en-US"/>
              <a:t> Shown only are the salary of the employee less  the mandatory deductions (including payments for SSS and HDMF loans) and the resulting in Net Pay. [This is prepared by the HR Dept]</a:t>
            </a:r>
          </a:p>
          <a:p>
            <a:r>
              <a:rPr lang="en-PH" altLang="en-US"/>
              <a:t>From the Net Pay is deducted an amount equivalent to 20% of gross salary as the minimum take home pay allowed.  </a:t>
            </a:r>
          </a:p>
          <a:p>
            <a:r>
              <a:rPr lang="en-PH" altLang="en-US"/>
              <a:t>The result would be the amount available for debt-servicing of the new loan applied for. </a:t>
            </a:r>
          </a:p>
        </p:txBody>
      </p:sp>
      <p:sp>
        <p:nvSpPr>
          <p:cNvPr id="4" name="Slide Number Placeholder 3"/>
          <p:cNvSpPr>
            <a:spLocks noGrp="1"/>
          </p:cNvSpPr>
          <p:nvPr>
            <p:ph type="sldNum" sz="quarter" idx="12"/>
          </p:nvPr>
        </p:nvSpPr>
        <p:spPr/>
        <p:txBody>
          <a:bodyPr/>
          <a:lstStyle/>
          <a:p>
            <a:fld id="{B3561BA9-CDCF-4958-B8AB-66F3BF063E13}"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040" y="288925"/>
            <a:ext cx="10515600" cy="1325563"/>
          </a:xfrm>
        </p:spPr>
        <p:txBody>
          <a:bodyPr>
            <a:normAutofit fontScale="90000"/>
          </a:bodyPr>
          <a:lstStyle/>
          <a:p>
            <a:r>
              <a:rPr lang="en-PH" altLang="en-US">
                <a:sym typeface="+mn-ea"/>
              </a:rPr>
              <a:t>A Different Computation of Capacity to Pay</a:t>
            </a:r>
            <a:br>
              <a:rPr lang="en-PH" altLang="en-US">
                <a:sym typeface="+mn-ea"/>
              </a:rPr>
            </a:br>
            <a:r>
              <a:rPr lang="en-PH" altLang="en-US">
                <a:sym typeface="+mn-ea"/>
              </a:rPr>
              <a:t>on Loans by Employees - continuation</a:t>
            </a:r>
            <a:r>
              <a:rPr lang="en-PH" altLang="en-US"/>
              <a:t/>
            </a:r>
            <a:br>
              <a:rPr lang="en-PH" altLang="en-US"/>
            </a:br>
            <a:endParaRPr lang="en-US"/>
          </a:p>
        </p:txBody>
      </p:sp>
      <p:sp>
        <p:nvSpPr>
          <p:cNvPr id="3" name="Content Placeholder 2"/>
          <p:cNvSpPr>
            <a:spLocks noGrp="1"/>
          </p:cNvSpPr>
          <p:nvPr>
            <p:ph idx="1"/>
          </p:nvPr>
        </p:nvSpPr>
        <p:spPr/>
        <p:txBody>
          <a:bodyPr/>
          <a:lstStyle/>
          <a:p>
            <a:r>
              <a:rPr lang="en-PH" altLang="en-US"/>
              <a:t>The computation does not show the details of household or personal expenses as outlined in the form</a:t>
            </a:r>
          </a:p>
          <a:p>
            <a:r>
              <a:rPr lang="en-PH" altLang="en-US"/>
              <a:t>The accompanying computation as support for application for additional loan does not also show the amounts for payment of existing loans; if such would be included, applicant's capacity to pay would be very low or in the negative.</a:t>
            </a:r>
          </a:p>
          <a:p>
            <a:r>
              <a:rPr lang="en-PH" altLang="en-US"/>
              <a:t>The Credit Committee believe that this is the practice in the grant of employee loans in the past. </a:t>
            </a:r>
          </a:p>
          <a:p>
            <a:endParaRPr lang="en-PH" altLang="en-US"/>
          </a:p>
        </p:txBody>
      </p:sp>
      <p:sp>
        <p:nvSpPr>
          <p:cNvPr id="4" name="Slide Number Placeholder 3"/>
          <p:cNvSpPr>
            <a:spLocks noGrp="1"/>
          </p:cNvSpPr>
          <p:nvPr>
            <p:ph type="sldNum" sz="quarter" idx="12"/>
          </p:nvPr>
        </p:nvSpPr>
        <p:spPr/>
        <p:txBody>
          <a:bodyPr/>
          <a:lstStyle/>
          <a:p>
            <a:fld id="{B3561BA9-CDCF-4958-B8AB-66F3BF063E13}"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PH" altLang="en-US"/>
              <a:t>Illustration - Capacity to Pay Computation- Employee A - Head Office</a:t>
            </a:r>
          </a:p>
        </p:txBody>
      </p:sp>
      <p:sp>
        <p:nvSpPr>
          <p:cNvPr id="3" name="Content Placeholder 2"/>
          <p:cNvSpPr>
            <a:spLocks noGrp="1"/>
          </p:cNvSpPr>
          <p:nvPr>
            <p:ph idx="1"/>
          </p:nvPr>
        </p:nvSpPr>
        <p:spPr/>
        <p:txBody>
          <a:bodyPr/>
          <a:lstStyle/>
          <a:p>
            <a:r>
              <a:rPr lang="en-PH" altLang="en-US"/>
              <a:t>Employee A applied for a </a:t>
            </a:r>
            <a:r>
              <a:rPr lang="en-PH" altLang="en-US">
                <a:cs typeface="Arial" panose="020B0604020202020204" pitchFamily="34" charset="0"/>
              </a:rPr>
              <a:t>₱ </a:t>
            </a:r>
            <a:r>
              <a:rPr lang="en-PH" altLang="en-US"/>
              <a:t>230,000 loan payable in 48 months.</a:t>
            </a:r>
          </a:p>
          <a:p>
            <a:r>
              <a:rPr lang="en-PH" altLang="en-US"/>
              <a:t>He has existing Prov Loan with a </a:t>
            </a:r>
            <a:r>
              <a:rPr lang="en-PH" altLang="en-US">
                <a:cs typeface="Arial" panose="020B0604020202020204" pitchFamily="34" charset="0"/>
              </a:rPr>
              <a:t>₱ </a:t>
            </a:r>
            <a:r>
              <a:rPr lang="en-PH" altLang="en-US"/>
              <a:t>33,333.34 balance and a vehicle loan with a balance of  </a:t>
            </a:r>
            <a:r>
              <a:rPr lang="en-PH" altLang="en-US">
                <a:cs typeface="Arial" panose="020B0604020202020204" pitchFamily="34" charset="0"/>
              </a:rPr>
              <a:t>₱ 33,963.77.</a:t>
            </a:r>
          </a:p>
          <a:p>
            <a:r>
              <a:rPr lang="en-PH" altLang="en-US">
                <a:cs typeface="Arial" panose="020B0604020202020204" pitchFamily="34" charset="0"/>
              </a:rPr>
              <a:t>Salary is ₱ 10,963.62, possibly excluding  RATA and cost of living allowances amounting to an estimated ₱10,500</a:t>
            </a:r>
          </a:p>
          <a:p>
            <a:r>
              <a:rPr lang="en-PH" altLang="en-US">
                <a:cs typeface="Arial" panose="020B0604020202020204" pitchFamily="34" charset="0"/>
              </a:rPr>
              <a:t>Mandatory deductions (SSS, HDMF, Philhealth, etc) totaled ₱1,971.08 including SSS or HDMF loans.  </a:t>
            </a:r>
          </a:p>
        </p:txBody>
      </p:sp>
      <p:sp>
        <p:nvSpPr>
          <p:cNvPr id="4" name="Slide Number Placeholder 3"/>
          <p:cNvSpPr>
            <a:spLocks noGrp="1"/>
          </p:cNvSpPr>
          <p:nvPr>
            <p:ph type="sldNum" sz="quarter" idx="12"/>
          </p:nvPr>
        </p:nvSpPr>
        <p:spPr/>
        <p:txBody>
          <a:bodyPr/>
          <a:lstStyle/>
          <a:p>
            <a:fld id="{B3561BA9-CDCF-4958-B8AB-66F3BF063E13}"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PH" altLang="en-US"/>
              <a:t>Borrower's Capacity to Pay</a:t>
            </a:r>
          </a:p>
        </p:txBody>
      </p:sp>
      <p:sp>
        <p:nvSpPr>
          <p:cNvPr id="3" name="Content Placeholder 2"/>
          <p:cNvSpPr>
            <a:spLocks noGrp="1"/>
          </p:cNvSpPr>
          <p:nvPr>
            <p:ph idx="1"/>
          </p:nvPr>
        </p:nvSpPr>
        <p:spPr/>
        <p:txBody>
          <a:bodyPr/>
          <a:lstStyle/>
          <a:p>
            <a:r>
              <a:rPr lang="en-PH" altLang="en-US"/>
              <a:t>CRECOM in its review of loan applications and outstanding loan accounts is dismayed by the lack of documents or reports on the borrower's capacity to pay, especially on loans to AMPC employees.</a:t>
            </a:r>
          </a:p>
          <a:p>
            <a:r>
              <a:rPr lang="en-PH" altLang="en-US"/>
              <a:t>There are several forms to support this aspect of credit investigation (as emphasized in the Credit Policy Manual) but these are either left out unaccomplished or other formats done which are grossly not informative.   </a:t>
            </a:r>
          </a:p>
          <a:p>
            <a:r>
              <a:rPr lang="en-PH" altLang="en-US"/>
              <a:t>one such form is the “Household Income and Expenditure Form” which we will discuss in the following minutes.</a:t>
            </a:r>
          </a:p>
        </p:txBody>
      </p:sp>
      <p:sp>
        <p:nvSpPr>
          <p:cNvPr id="4" name="Slide Number Placeholder 3"/>
          <p:cNvSpPr>
            <a:spLocks noGrp="1"/>
          </p:cNvSpPr>
          <p:nvPr>
            <p:ph type="sldNum" sz="quarter" idx="12"/>
          </p:nvPr>
        </p:nvSpPr>
        <p:spPr/>
        <p:txBody>
          <a:bodyPr/>
          <a:lstStyle/>
          <a:p>
            <a:fld id="{B3561BA9-CDCF-4958-B8AB-66F3BF063E13}"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altLang="en-US">
                <a:sym typeface="+mn-ea"/>
              </a:rPr>
              <a:t>Illustration - Employee A  (part 2) Capacity to Pay Computation</a:t>
            </a:r>
            <a:endParaRPr lang="en-US"/>
          </a:p>
        </p:txBody>
      </p:sp>
      <p:graphicFrame>
        <p:nvGraphicFramePr>
          <p:cNvPr id="4" name="Content Placeholder 3"/>
          <p:cNvGraphicFramePr>
            <a:graphicFrameLocks noGrp="1"/>
          </p:cNvGraphicFramePr>
          <p:nvPr>
            <p:ph idx="1"/>
          </p:nvPr>
        </p:nvGraphicFramePr>
        <p:xfrm>
          <a:off x="838200" y="1825625"/>
          <a:ext cx="10515600" cy="4069080"/>
        </p:xfrm>
        <a:graphic>
          <a:graphicData uri="http://schemas.openxmlformats.org/drawingml/2006/table">
            <a:tbl>
              <a:tblPr firstRow="1" bandRow="1">
                <a:tableStyleId>{5C22544A-7EE6-4342-B048-85BDC9FD1C3A}</a:tableStyleId>
              </a:tblPr>
              <a:tblGrid>
                <a:gridCol w="7193280"/>
                <a:gridCol w="3322320"/>
              </a:tblGrid>
              <a:tr h="381000">
                <a:tc>
                  <a:txBody>
                    <a:bodyPr/>
                    <a:lstStyle/>
                    <a:p>
                      <a:pPr>
                        <a:buNone/>
                      </a:pPr>
                      <a:endParaRPr lang="en-US"/>
                    </a:p>
                  </a:txBody>
                  <a:tcPr/>
                </a:tc>
                <a:tc>
                  <a:txBody>
                    <a:bodyPr/>
                    <a:lstStyle/>
                    <a:p>
                      <a:pPr>
                        <a:buNone/>
                      </a:pPr>
                      <a:r>
                        <a:rPr lang="en-PH" altLang="en-US"/>
                        <a:t>                      AMOUNT</a:t>
                      </a:r>
                    </a:p>
                  </a:txBody>
                  <a:tcPr/>
                </a:tc>
              </a:tr>
              <a:tr h="381000">
                <a:tc>
                  <a:txBody>
                    <a:bodyPr/>
                    <a:lstStyle/>
                    <a:p>
                      <a:pPr>
                        <a:buNone/>
                      </a:pPr>
                      <a:r>
                        <a:rPr lang="en-PH" altLang="en-US"/>
                        <a:t>Basic Salary</a:t>
                      </a:r>
                    </a:p>
                  </a:txBody>
                  <a:tcPr/>
                </a:tc>
                <a:tc>
                  <a:txBody>
                    <a:bodyPr/>
                    <a:lstStyle/>
                    <a:p>
                      <a:pPr>
                        <a:buNone/>
                      </a:pPr>
                      <a:r>
                        <a:rPr lang="en-PH" altLang="en-US"/>
                        <a:t>       P            10,963.62</a:t>
                      </a:r>
                    </a:p>
                  </a:txBody>
                  <a:tcPr/>
                </a:tc>
              </a:tr>
              <a:tr h="381000">
                <a:tc>
                  <a:txBody>
                    <a:bodyPr/>
                    <a:lstStyle/>
                    <a:p>
                      <a:pPr>
                        <a:buNone/>
                      </a:pPr>
                      <a:r>
                        <a:rPr lang="en-PH" altLang="en-US"/>
                        <a:t>Less:  Mandatory deductions (SSS, HDMF, Philhealth, SSS and other loans)</a:t>
                      </a:r>
                    </a:p>
                  </a:txBody>
                  <a:tcPr/>
                </a:tc>
                <a:tc>
                  <a:txBody>
                    <a:bodyPr/>
                    <a:lstStyle/>
                    <a:p>
                      <a:pPr>
                        <a:buNone/>
                      </a:pPr>
                      <a:r>
                        <a:rPr lang="en-PH" altLang="en-US"/>
                        <a:t>                        1,971.08</a:t>
                      </a:r>
                    </a:p>
                  </a:txBody>
                  <a:tcPr/>
                </a:tc>
              </a:tr>
              <a:tr h="381000">
                <a:tc>
                  <a:txBody>
                    <a:bodyPr/>
                    <a:lstStyle/>
                    <a:p>
                      <a:pPr>
                        <a:buNone/>
                      </a:pPr>
                      <a:r>
                        <a:rPr lang="en-PH" altLang="en-US"/>
                        <a:t>Net Pay after mandatory deductions</a:t>
                      </a:r>
                    </a:p>
                  </a:txBody>
                  <a:tcPr/>
                </a:tc>
                <a:tc>
                  <a:txBody>
                    <a:bodyPr/>
                    <a:lstStyle/>
                    <a:p>
                      <a:pPr>
                        <a:buNone/>
                      </a:pPr>
                      <a:r>
                        <a:rPr lang="en-PH" altLang="en-US"/>
                        <a:t>       P             8,992.54</a:t>
                      </a:r>
                    </a:p>
                  </a:txBody>
                  <a:tcPr/>
                </a:tc>
              </a:tr>
              <a:tr h="487680">
                <a:tc>
                  <a:txBody>
                    <a:bodyPr/>
                    <a:lstStyle/>
                    <a:p>
                      <a:pPr>
                        <a:buNone/>
                      </a:pPr>
                      <a:r>
                        <a:rPr lang="en-PH" altLang="en-US"/>
                        <a:t>Less: 20% mandatory take-home pay (20% of gross basic salary)</a:t>
                      </a:r>
                    </a:p>
                  </a:txBody>
                  <a:tcPr/>
                </a:tc>
                <a:tc>
                  <a:txBody>
                    <a:bodyPr/>
                    <a:lstStyle/>
                    <a:p>
                      <a:pPr>
                        <a:buNone/>
                      </a:pPr>
                      <a:r>
                        <a:rPr lang="en-PH" altLang="en-US"/>
                        <a:t>                       2,192.72</a:t>
                      </a:r>
                    </a:p>
                  </a:txBody>
                  <a:tcPr/>
                </a:tc>
              </a:tr>
              <a:tr h="381000">
                <a:tc>
                  <a:txBody>
                    <a:bodyPr/>
                    <a:lstStyle/>
                    <a:p>
                      <a:pPr>
                        <a:buNone/>
                      </a:pPr>
                      <a:r>
                        <a:rPr lang="en-PH" altLang="en-US"/>
                        <a:t>Net Pay after 20% mandatory take-home pay</a:t>
                      </a:r>
                    </a:p>
                  </a:txBody>
                  <a:tcPr/>
                </a:tc>
                <a:tc>
                  <a:txBody>
                    <a:bodyPr/>
                    <a:lstStyle/>
                    <a:p>
                      <a:pPr>
                        <a:buNone/>
                      </a:pPr>
                      <a:r>
                        <a:rPr lang="en-PH" altLang="en-US"/>
                        <a:t>        P            6,799.82</a:t>
                      </a:r>
                    </a:p>
                  </a:txBody>
                  <a:tcPr/>
                </a:tc>
              </a:tr>
              <a:tr h="381000">
                <a:tc>
                  <a:txBody>
                    <a:bodyPr/>
                    <a:lstStyle/>
                    <a:p>
                      <a:pPr>
                        <a:buNone/>
                      </a:pPr>
                      <a:r>
                        <a:rPr lang="en-PH" altLang="en-US"/>
                        <a:t>Less: Monthly amortization of loan applied for</a:t>
                      </a:r>
                    </a:p>
                  </a:txBody>
                  <a:tcPr/>
                </a:tc>
                <a:tc>
                  <a:txBody>
                    <a:bodyPr/>
                    <a:lstStyle/>
                    <a:p>
                      <a:pPr>
                        <a:buNone/>
                      </a:pPr>
                      <a:r>
                        <a:rPr lang="en-PH" altLang="en-US"/>
                        <a:t>        P            7,909.33</a:t>
                      </a:r>
                    </a:p>
                  </a:txBody>
                  <a:tcPr/>
                </a:tc>
              </a:tr>
              <a:tr h="381000">
                <a:tc>
                  <a:txBody>
                    <a:bodyPr/>
                    <a:lstStyle/>
                    <a:p>
                      <a:pPr>
                        <a:buNone/>
                      </a:pPr>
                      <a:r>
                        <a:rPr lang="en-PH" altLang="en-US"/>
                        <a:t>Estimated Take-home pay after debt-servicing of loan applied for </a:t>
                      </a:r>
                    </a:p>
                  </a:txBody>
                  <a:tcPr/>
                </a:tc>
                <a:tc>
                  <a:txBody>
                    <a:bodyPr/>
                    <a:lstStyle/>
                    <a:p>
                      <a:pPr>
                        <a:buNone/>
                      </a:pPr>
                      <a:r>
                        <a:rPr lang="en-PH" altLang="en-US"/>
                        <a:t>       (P           1,109.51)</a:t>
                      </a:r>
                    </a:p>
                  </a:txBody>
                  <a:tcPr/>
                </a:tc>
              </a:tr>
              <a:tr h="381000">
                <a:tc>
                  <a:txBody>
                    <a:bodyPr/>
                    <a:lstStyle/>
                    <a:p>
                      <a:pPr>
                        <a:buNone/>
                      </a:pPr>
                      <a:r>
                        <a:rPr lang="en-PH" altLang="en-US"/>
                        <a:t>This computation did not even take into account the amortizations on his existing loans and the household or personal expenses of the applicant, which will  make the negative amount larger.</a:t>
                      </a:r>
                    </a:p>
                  </a:txBody>
                  <a:tcPr/>
                </a:tc>
                <a:tc>
                  <a:txBody>
                    <a:bodyPr/>
                    <a:lstStyle/>
                    <a:p>
                      <a:pPr>
                        <a:buNone/>
                      </a:pPr>
                      <a:endParaRPr lang="en-US"/>
                    </a:p>
                  </a:txBody>
                  <a:tcPr/>
                </a:tc>
              </a:tr>
            </a:tbl>
          </a:graphicData>
        </a:graphic>
      </p:graphicFrame>
      <p:sp>
        <p:nvSpPr>
          <p:cNvPr id="3" name="Slide Number Placeholder 2"/>
          <p:cNvSpPr>
            <a:spLocks noGrp="1"/>
          </p:cNvSpPr>
          <p:nvPr>
            <p:ph type="sldNum" sz="quarter" idx="12"/>
          </p:nvPr>
        </p:nvSpPr>
        <p:spPr/>
        <p:txBody>
          <a:bodyPr/>
          <a:lstStyle/>
          <a:p>
            <a:fld id="{B3561BA9-CDCF-4958-B8AB-66F3BF063E13}"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PH" altLang="en-US">
                <a:sym typeface="+mn-ea"/>
              </a:rPr>
              <a:t>Illustration -  Capacity to Pay Computation</a:t>
            </a:r>
            <a:r>
              <a:rPr lang="en-US"/>
              <a:t> </a:t>
            </a:r>
            <a:r>
              <a:rPr lang="en-PH" altLang="en-US">
                <a:sym typeface="+mn-ea"/>
              </a:rPr>
              <a:t>Employee A  (part 3)</a:t>
            </a:r>
            <a:endParaRPr lang="en-US"/>
          </a:p>
        </p:txBody>
      </p:sp>
      <p:sp>
        <p:nvSpPr>
          <p:cNvPr id="3" name="Content Placeholder 2"/>
          <p:cNvSpPr>
            <a:spLocks noGrp="1"/>
          </p:cNvSpPr>
          <p:nvPr>
            <p:ph idx="1"/>
          </p:nvPr>
        </p:nvSpPr>
        <p:spPr/>
        <p:txBody>
          <a:bodyPr>
            <a:normAutofit lnSpcReduction="10000"/>
          </a:bodyPr>
          <a:lstStyle/>
          <a:p>
            <a:r>
              <a:rPr lang="en-PH" altLang="en-US"/>
              <a:t>Loans to employees should also follow the same rules and requirements as in accommodations to other members. </a:t>
            </a:r>
          </a:p>
          <a:p>
            <a:r>
              <a:rPr lang="en-PH" altLang="en-US"/>
              <a:t>The “Household Income and Expenditures Form” should also be accomplished to find out his/her individual capacity to pay.  Details on salaries and other income/s should be  </a:t>
            </a:r>
            <a:r>
              <a:rPr lang="en-PH" altLang="en-US">
                <a:sym typeface="+mn-ea"/>
              </a:rPr>
              <a:t>shown in the form.</a:t>
            </a:r>
          </a:p>
          <a:p>
            <a:r>
              <a:rPr lang="en-PH" altLang="en-US"/>
              <a:t>Details of personal and household expenses should also be shown.</a:t>
            </a:r>
          </a:p>
          <a:p>
            <a:r>
              <a:rPr lang="en-PH" altLang="en-US"/>
              <a:t>Amortizations on existing loans should be included on cash outlays in the form. </a:t>
            </a:r>
          </a:p>
          <a:p>
            <a:r>
              <a:rPr lang="en-PH" altLang="en-US"/>
              <a:t>Amounts written on the form should be accurate to a degree of certainty and verifiable. </a:t>
            </a:r>
          </a:p>
        </p:txBody>
      </p:sp>
      <p:sp>
        <p:nvSpPr>
          <p:cNvPr id="4" name="Slide Number Placeholder 3"/>
          <p:cNvSpPr>
            <a:spLocks noGrp="1"/>
          </p:cNvSpPr>
          <p:nvPr>
            <p:ph type="sldNum" sz="quarter" idx="12"/>
          </p:nvPr>
        </p:nvSpPr>
        <p:spPr/>
        <p:txBody>
          <a:bodyPr/>
          <a:lstStyle/>
          <a:p>
            <a:fld id="{B3561BA9-CDCF-4958-B8AB-66F3BF063E13}"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PH" altLang="en-US"/>
              <a:t>Another Illustration - Capacity to Pay Computation - Employee B  -Head Office - Part 1 </a:t>
            </a:r>
          </a:p>
        </p:txBody>
      </p:sp>
      <p:graphicFrame>
        <p:nvGraphicFramePr>
          <p:cNvPr id="5" name="Content Placeholder 4"/>
          <p:cNvGraphicFramePr>
            <a:graphicFrameLocks noGrp="1"/>
          </p:cNvGraphicFramePr>
          <p:nvPr>
            <p:ph idx="1"/>
          </p:nvPr>
        </p:nvGraphicFramePr>
        <p:xfrm>
          <a:off x="838200" y="1825625"/>
          <a:ext cx="10515600" cy="3810000"/>
        </p:xfrm>
        <a:graphic>
          <a:graphicData uri="http://schemas.openxmlformats.org/drawingml/2006/table">
            <a:tbl>
              <a:tblPr firstRow="1" bandRow="1">
                <a:tableStyleId>{5C22544A-7EE6-4342-B048-85BDC9FD1C3A}</a:tableStyleId>
              </a:tblPr>
              <a:tblGrid>
                <a:gridCol w="7498080"/>
                <a:gridCol w="3017520"/>
              </a:tblGrid>
              <a:tr h="381000">
                <a:tc>
                  <a:txBody>
                    <a:bodyPr/>
                    <a:lstStyle/>
                    <a:p>
                      <a:pPr>
                        <a:buNone/>
                      </a:pPr>
                      <a:endParaRPr lang="en-US"/>
                    </a:p>
                  </a:txBody>
                  <a:tcPr/>
                </a:tc>
                <a:tc>
                  <a:txBody>
                    <a:bodyPr/>
                    <a:lstStyle/>
                    <a:p>
                      <a:pPr>
                        <a:buNone/>
                      </a:pPr>
                      <a:r>
                        <a:rPr lang="en-PH" altLang="en-US"/>
                        <a:t>           AMOUNT</a:t>
                      </a:r>
                    </a:p>
                  </a:txBody>
                  <a:tcPr/>
                </a:tc>
              </a:tr>
              <a:tr h="381000">
                <a:tc>
                  <a:txBody>
                    <a:bodyPr/>
                    <a:lstStyle/>
                    <a:p>
                      <a:pPr>
                        <a:buNone/>
                      </a:pPr>
                      <a:r>
                        <a:rPr lang="en-PH" altLang="en-US"/>
                        <a:t>Loan Applied  for</a:t>
                      </a:r>
                    </a:p>
                  </a:txBody>
                  <a:tcPr/>
                </a:tc>
                <a:tc>
                  <a:txBody>
                    <a:bodyPr/>
                    <a:lstStyle/>
                    <a:p>
                      <a:pPr>
                        <a:buNone/>
                      </a:pPr>
                      <a:r>
                        <a:rPr lang="en-PH" altLang="en-US"/>
                        <a:t>         </a:t>
                      </a:r>
                      <a:r>
                        <a:rPr lang="en-PH" altLang="en-US">
                          <a:cs typeface="Arial" panose="020B0604020202020204" pitchFamily="34" charset="0"/>
                        </a:rPr>
                        <a:t>₱  145,000.00</a:t>
                      </a:r>
                    </a:p>
                  </a:txBody>
                  <a:tcPr/>
                </a:tc>
              </a:tr>
              <a:tr h="381000">
                <a:tc>
                  <a:txBody>
                    <a:bodyPr/>
                    <a:lstStyle/>
                    <a:p>
                      <a:pPr>
                        <a:buNone/>
                      </a:pPr>
                      <a:r>
                        <a:rPr lang="en-PH" altLang="en-US"/>
                        <a:t>Payable in </a:t>
                      </a:r>
                    </a:p>
                  </a:txBody>
                  <a:tcPr/>
                </a:tc>
                <a:tc>
                  <a:txBody>
                    <a:bodyPr/>
                    <a:lstStyle/>
                    <a:p>
                      <a:pPr>
                        <a:buNone/>
                      </a:pPr>
                      <a:r>
                        <a:rPr lang="en-PH" altLang="en-US"/>
                        <a:t>                   36 months</a:t>
                      </a:r>
                    </a:p>
                  </a:txBody>
                  <a:tcPr/>
                </a:tc>
              </a:tr>
              <a:tr h="381000">
                <a:tc>
                  <a:txBody>
                    <a:bodyPr/>
                    <a:lstStyle/>
                    <a:p>
                      <a:pPr>
                        <a:buNone/>
                      </a:pPr>
                      <a:r>
                        <a:rPr lang="en-PH" altLang="en-US"/>
                        <a:t>Outstanding Balances of Existing Loans: </a:t>
                      </a:r>
                    </a:p>
                  </a:txBody>
                  <a:tcPr/>
                </a:tc>
                <a:tc>
                  <a:txBody>
                    <a:bodyPr/>
                    <a:lstStyle/>
                    <a:p>
                      <a:pPr>
                        <a:buNone/>
                      </a:pPr>
                      <a:endParaRPr lang="en-US"/>
                    </a:p>
                  </a:txBody>
                  <a:tcPr/>
                </a:tc>
              </a:tr>
              <a:tr h="381000">
                <a:tc>
                  <a:txBody>
                    <a:bodyPr/>
                    <a:lstStyle/>
                    <a:p>
                      <a:pPr>
                        <a:buNone/>
                      </a:pPr>
                      <a:r>
                        <a:rPr lang="en-PH" altLang="en-US"/>
                        <a:t>      Salary loans (1-36 mos)</a:t>
                      </a:r>
                    </a:p>
                  </a:txBody>
                  <a:tcPr/>
                </a:tc>
                <a:tc>
                  <a:txBody>
                    <a:bodyPr/>
                    <a:lstStyle/>
                    <a:p>
                      <a:pPr>
                        <a:buNone/>
                      </a:pPr>
                      <a:r>
                        <a:rPr lang="en-PH" altLang="en-US"/>
                        <a:t>         </a:t>
                      </a:r>
                      <a:r>
                        <a:rPr lang="en-PH" altLang="en-US">
                          <a:cs typeface="Arial" panose="020B0604020202020204" pitchFamily="34" charset="0"/>
                        </a:rPr>
                        <a:t>₱     95,277.88</a:t>
                      </a:r>
                    </a:p>
                  </a:txBody>
                  <a:tcPr/>
                </a:tc>
              </a:tr>
              <a:tr h="381000">
                <a:tc>
                  <a:txBody>
                    <a:bodyPr/>
                    <a:lstStyle/>
                    <a:p>
                      <a:pPr>
                        <a:buNone/>
                      </a:pPr>
                      <a:r>
                        <a:rPr lang="en-PH" altLang="en-US"/>
                        <a:t>      New back-to-back</a:t>
                      </a:r>
                    </a:p>
                  </a:txBody>
                  <a:tcPr/>
                </a:tc>
                <a:tc>
                  <a:txBody>
                    <a:bodyPr/>
                    <a:lstStyle/>
                    <a:p>
                      <a:pPr>
                        <a:buNone/>
                      </a:pPr>
                      <a:r>
                        <a:rPr lang="en-PH" altLang="en-US"/>
                        <a:t>                   9,152.08   </a:t>
                      </a:r>
                    </a:p>
                  </a:txBody>
                  <a:tcPr/>
                </a:tc>
              </a:tr>
              <a:tr h="381000">
                <a:tc>
                  <a:txBody>
                    <a:bodyPr/>
                    <a:lstStyle/>
                    <a:p>
                      <a:pPr>
                        <a:buNone/>
                      </a:pPr>
                      <a:r>
                        <a:rPr lang="en-PH" altLang="en-US" dirty="0"/>
                        <a:t>      Vehicle loan</a:t>
                      </a:r>
                    </a:p>
                  </a:txBody>
                  <a:tcPr/>
                </a:tc>
                <a:tc>
                  <a:txBody>
                    <a:bodyPr/>
                    <a:lstStyle/>
                    <a:p>
                      <a:pPr>
                        <a:buNone/>
                      </a:pPr>
                      <a:r>
                        <a:rPr lang="en-PH" altLang="en-US"/>
                        <a:t>         </a:t>
                      </a:r>
                      <a:r>
                        <a:rPr lang="en-PH" altLang="en-US" u="sng"/>
                        <a:t>        41,042.81</a:t>
                      </a:r>
                    </a:p>
                  </a:txBody>
                  <a:tcPr/>
                </a:tc>
              </a:tr>
              <a:tr h="381000">
                <a:tc>
                  <a:txBody>
                    <a:bodyPr/>
                    <a:lstStyle/>
                    <a:p>
                      <a:pPr>
                        <a:buNone/>
                      </a:pPr>
                      <a:r>
                        <a:rPr lang="en-PH" altLang="en-US"/>
                        <a:t>     Total Outstanding Loans</a:t>
                      </a:r>
                    </a:p>
                  </a:txBody>
                  <a:tcPr/>
                </a:tc>
                <a:tc>
                  <a:txBody>
                    <a:bodyPr/>
                    <a:lstStyle/>
                    <a:p>
                      <a:pPr>
                        <a:buNone/>
                      </a:pPr>
                      <a:r>
                        <a:rPr lang="en-PH" altLang="en-US"/>
                        <a:t>        </a:t>
                      </a:r>
                      <a:r>
                        <a:rPr lang="en-PH" altLang="en-US" u="sng"/>
                        <a:t> </a:t>
                      </a:r>
                      <a:r>
                        <a:rPr lang="en-PH" altLang="en-US" u="sng">
                          <a:cs typeface="Arial" panose="020B0604020202020204" pitchFamily="34" charset="0"/>
                        </a:rPr>
                        <a:t>₱  145,472.77</a:t>
                      </a:r>
                    </a:p>
                  </a:txBody>
                  <a:tcPr/>
                </a:tc>
              </a:tr>
              <a:tr h="381000">
                <a:tc>
                  <a:txBody>
                    <a:bodyPr/>
                    <a:lstStyle/>
                    <a:p>
                      <a:pPr>
                        <a:buNone/>
                      </a:pPr>
                      <a:endParaRPr lang="en-PH" altLang="en-US"/>
                    </a:p>
                  </a:txBody>
                  <a:tcPr/>
                </a:tc>
                <a:tc>
                  <a:txBody>
                    <a:bodyPr/>
                    <a:lstStyle/>
                    <a:p>
                      <a:pPr>
                        <a:buNone/>
                      </a:pPr>
                      <a:endParaRPr lang="en-PH" altLang="en-US" u="sng">
                        <a:cs typeface="Arial" panose="020B0604020202020204" pitchFamily="34" charset="0"/>
                      </a:endParaRPr>
                    </a:p>
                  </a:txBody>
                  <a:tcPr/>
                </a:tc>
              </a:tr>
              <a:tr h="381000">
                <a:tc>
                  <a:txBody>
                    <a:bodyPr/>
                    <a:lstStyle/>
                    <a:p>
                      <a:pPr>
                        <a:buNone/>
                      </a:pPr>
                      <a:endParaRPr lang="en-PH" altLang="en-US"/>
                    </a:p>
                  </a:txBody>
                  <a:tcPr/>
                </a:tc>
                <a:tc>
                  <a:txBody>
                    <a:bodyPr/>
                    <a:lstStyle/>
                    <a:p>
                      <a:pPr>
                        <a:buNone/>
                      </a:pPr>
                      <a:endParaRPr lang="en-PH" altLang="en-US" u="sng" dirty="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B3561BA9-CDCF-4958-B8AB-66F3BF063E13}"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PH" altLang="en-US">
                <a:sym typeface="+mn-ea"/>
              </a:rPr>
              <a:t>Another Illustration - Capacity to Pay Computation - Employee B  -Head Office - Part 2 </a:t>
            </a:r>
            <a:r>
              <a:rPr lang="en-PH" altLang="en-US"/>
              <a:t/>
            </a:r>
            <a:br>
              <a:rPr lang="en-PH" altLang="en-US"/>
            </a:br>
            <a:r>
              <a:rPr lang="en-PH" altLang="en-US">
                <a:sym typeface="+mn-ea"/>
              </a:rPr>
              <a:t> </a:t>
            </a:r>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23</a:t>
            </a:fld>
            <a:endParaRPr lang="en-US"/>
          </a:p>
        </p:txBody>
      </p:sp>
      <p:graphicFrame>
        <p:nvGraphicFramePr>
          <p:cNvPr id="5" name="Content Placeholder 4"/>
          <p:cNvGraphicFramePr>
            <a:graphicFrameLocks noGrp="1"/>
          </p:cNvGraphicFramePr>
          <p:nvPr>
            <p:ph idx="1"/>
          </p:nvPr>
        </p:nvGraphicFramePr>
        <p:xfrm>
          <a:off x="838200" y="1825625"/>
          <a:ext cx="10515600" cy="3947160"/>
        </p:xfrm>
        <a:graphic>
          <a:graphicData uri="http://schemas.openxmlformats.org/drawingml/2006/table">
            <a:tbl>
              <a:tblPr firstRow="1" bandRow="1">
                <a:tableStyleId>{5C22544A-7EE6-4342-B048-85BDC9FD1C3A}</a:tableStyleId>
              </a:tblPr>
              <a:tblGrid>
                <a:gridCol w="7498080"/>
                <a:gridCol w="3017520"/>
              </a:tblGrid>
              <a:tr h="381000">
                <a:tc>
                  <a:txBody>
                    <a:bodyPr/>
                    <a:lstStyle/>
                    <a:p>
                      <a:pPr>
                        <a:buNone/>
                      </a:pPr>
                      <a:endParaRPr lang="en-US"/>
                    </a:p>
                  </a:txBody>
                  <a:tcPr/>
                </a:tc>
                <a:tc>
                  <a:txBody>
                    <a:bodyPr/>
                    <a:lstStyle/>
                    <a:p>
                      <a:pPr>
                        <a:buNone/>
                      </a:pPr>
                      <a:r>
                        <a:rPr lang="en-PH" altLang="en-US"/>
                        <a:t>           AMOUNT</a:t>
                      </a:r>
                    </a:p>
                  </a:txBody>
                  <a:tcPr/>
                </a:tc>
              </a:tr>
              <a:tr h="381000">
                <a:tc>
                  <a:txBody>
                    <a:bodyPr/>
                    <a:lstStyle/>
                    <a:p>
                      <a:pPr>
                        <a:buNone/>
                      </a:pPr>
                      <a:r>
                        <a:rPr lang="en-PH" altLang="en-US"/>
                        <a:t>Monthly Salary </a:t>
                      </a:r>
                    </a:p>
                  </a:txBody>
                  <a:tcPr/>
                </a:tc>
                <a:tc>
                  <a:txBody>
                    <a:bodyPr/>
                    <a:lstStyle/>
                    <a:p>
                      <a:pPr>
                        <a:buNone/>
                      </a:pPr>
                      <a:r>
                        <a:rPr lang="en-PH" altLang="en-US"/>
                        <a:t>         </a:t>
                      </a:r>
                      <a:r>
                        <a:rPr lang="en-PH" altLang="en-US">
                          <a:cs typeface="Arial" panose="020B0604020202020204" pitchFamily="34" charset="0"/>
                        </a:rPr>
                        <a:t>₱     10,963.62</a:t>
                      </a:r>
                    </a:p>
                  </a:txBody>
                  <a:tcPr/>
                </a:tc>
              </a:tr>
              <a:tr h="381000">
                <a:tc>
                  <a:txBody>
                    <a:bodyPr/>
                    <a:lstStyle/>
                    <a:p>
                      <a:pPr>
                        <a:buNone/>
                      </a:pPr>
                      <a:r>
                        <a:rPr lang="en-PH" altLang="en-US"/>
                        <a:t>Less: Mandatory Deductions (including SSS loans, etc) </a:t>
                      </a:r>
                    </a:p>
                  </a:txBody>
                  <a:tcPr/>
                </a:tc>
                <a:tc>
                  <a:txBody>
                    <a:bodyPr/>
                    <a:lstStyle/>
                    <a:p>
                      <a:pPr>
                        <a:buNone/>
                      </a:pPr>
                      <a:r>
                        <a:rPr lang="en-PH" altLang="en-US"/>
                        <a:t>          </a:t>
                      </a:r>
                      <a:r>
                        <a:rPr lang="en-PH" altLang="en-US" u="sng"/>
                        <a:t>         3,673.64</a:t>
                      </a:r>
                    </a:p>
                  </a:txBody>
                  <a:tcPr/>
                </a:tc>
              </a:tr>
              <a:tr h="381000">
                <a:tc>
                  <a:txBody>
                    <a:bodyPr/>
                    <a:lstStyle/>
                    <a:p>
                      <a:pPr>
                        <a:buNone/>
                      </a:pPr>
                      <a:r>
                        <a:rPr lang="en-PH" altLang="en-US"/>
                        <a:t>Net </a:t>
                      </a:r>
                    </a:p>
                  </a:txBody>
                  <a:tcPr/>
                </a:tc>
                <a:tc>
                  <a:txBody>
                    <a:bodyPr/>
                    <a:lstStyle/>
                    <a:p>
                      <a:pPr>
                        <a:buNone/>
                      </a:pPr>
                      <a:r>
                        <a:rPr lang="en-PH" altLang="en-US"/>
                        <a:t>          </a:t>
                      </a:r>
                      <a:r>
                        <a:rPr lang="en-PH" altLang="en-US" sz="1800">
                          <a:cs typeface="Arial" panose="020B0604020202020204" pitchFamily="34" charset="0"/>
                          <a:sym typeface="+mn-ea"/>
                        </a:rPr>
                        <a:t>₱      7,289.98</a:t>
                      </a:r>
                      <a:endParaRPr lang="en-PH" altLang="en-US"/>
                    </a:p>
                  </a:txBody>
                  <a:tcPr/>
                </a:tc>
              </a:tr>
              <a:tr h="381000">
                <a:tc>
                  <a:txBody>
                    <a:bodyPr/>
                    <a:lstStyle/>
                    <a:p>
                      <a:pPr>
                        <a:buNone/>
                      </a:pPr>
                      <a:r>
                        <a:rPr lang="en-PH" altLang="en-US"/>
                        <a:t> Less: 20%  minimum basic pay      </a:t>
                      </a:r>
                    </a:p>
                  </a:txBody>
                  <a:tcPr/>
                </a:tc>
                <a:tc>
                  <a:txBody>
                    <a:bodyPr/>
                    <a:lstStyle/>
                    <a:p>
                      <a:pPr>
                        <a:buNone/>
                      </a:pPr>
                      <a:r>
                        <a:rPr lang="en-PH" altLang="en-US"/>
                        <a:t>           </a:t>
                      </a:r>
                      <a:r>
                        <a:rPr lang="en-PH" altLang="en-US" u="sng"/>
                        <a:t>        2.192.72</a:t>
                      </a:r>
                      <a:endParaRPr lang="en-PH" altLang="en-US" u="sng">
                        <a:cs typeface="Arial" panose="020B0604020202020204" pitchFamily="34" charset="0"/>
                      </a:endParaRPr>
                    </a:p>
                  </a:txBody>
                  <a:tcPr/>
                </a:tc>
              </a:tr>
              <a:tr h="198120">
                <a:tc>
                  <a:txBody>
                    <a:bodyPr/>
                    <a:lstStyle/>
                    <a:p>
                      <a:pPr>
                        <a:buNone/>
                      </a:pPr>
                      <a:r>
                        <a:rPr lang="en-PH" altLang="en-US"/>
                        <a:t> Net </a:t>
                      </a:r>
                    </a:p>
                  </a:txBody>
                  <a:tcPr/>
                </a:tc>
                <a:tc>
                  <a:txBody>
                    <a:bodyPr/>
                    <a:lstStyle/>
                    <a:p>
                      <a:pPr>
                        <a:buNone/>
                      </a:pPr>
                      <a:r>
                        <a:rPr lang="en-PH" altLang="en-US"/>
                        <a:t>                   5,097.26   </a:t>
                      </a:r>
                    </a:p>
                  </a:txBody>
                  <a:tcPr/>
                </a:tc>
              </a:tr>
              <a:tr h="381000">
                <a:tc>
                  <a:txBody>
                    <a:bodyPr/>
                    <a:lstStyle/>
                    <a:p>
                      <a:pPr>
                        <a:buNone/>
                      </a:pPr>
                      <a:r>
                        <a:rPr lang="en-PH" altLang="en-US"/>
                        <a:t>Less: Monthly amortization for new loan applied for </a:t>
                      </a:r>
                    </a:p>
                  </a:txBody>
                  <a:tcPr/>
                </a:tc>
                <a:tc>
                  <a:txBody>
                    <a:bodyPr/>
                    <a:lstStyle/>
                    <a:p>
                      <a:pPr>
                        <a:buNone/>
                      </a:pPr>
                      <a:r>
                        <a:rPr lang="en-PH" altLang="en-US"/>
                        <a:t>         </a:t>
                      </a:r>
                      <a:r>
                        <a:rPr lang="en-PH" altLang="en-US" u="sng"/>
                        <a:t>          5,429.89</a:t>
                      </a:r>
                    </a:p>
                  </a:txBody>
                  <a:tcPr/>
                </a:tc>
              </a:tr>
              <a:tr h="381000">
                <a:tc>
                  <a:txBody>
                    <a:bodyPr/>
                    <a:lstStyle/>
                    <a:p>
                      <a:pPr>
                        <a:buNone/>
                      </a:pPr>
                      <a:r>
                        <a:rPr lang="en-PH" altLang="en-US"/>
                        <a:t>Net Take Home Pay (Negative)</a:t>
                      </a:r>
                    </a:p>
                  </a:txBody>
                  <a:tcPr/>
                </a:tc>
                <a:tc>
                  <a:txBody>
                    <a:bodyPr/>
                    <a:lstStyle/>
                    <a:p>
                      <a:pPr>
                        <a:buNone/>
                      </a:pPr>
                      <a:r>
                        <a:rPr lang="en-PH" altLang="en-US"/>
                        <a:t>        (</a:t>
                      </a:r>
                      <a:r>
                        <a:rPr lang="en-PH" altLang="en-US" u="sng"/>
                        <a:t> </a:t>
                      </a:r>
                      <a:r>
                        <a:rPr lang="en-PH" altLang="en-US" u="sng">
                          <a:cs typeface="Arial" panose="020B0604020202020204" pitchFamily="34" charset="0"/>
                        </a:rPr>
                        <a:t>₱        332.63)</a:t>
                      </a:r>
                    </a:p>
                  </a:txBody>
                  <a:tcPr/>
                </a:tc>
              </a:tr>
              <a:tr h="381000">
                <a:tc>
                  <a:txBody>
                    <a:bodyPr/>
                    <a:lstStyle/>
                    <a:p>
                      <a:pPr>
                        <a:buNone/>
                      </a:pPr>
                      <a:r>
                        <a:rPr lang="en-PH" altLang="en-US" sz="1800">
                          <a:sym typeface="+mn-ea"/>
                        </a:rPr>
                        <a:t>This computation did not even take into account the amortizations on his existing loans and the household or personal expenses of the applicant, which will  make the negative amount larger.</a:t>
                      </a:r>
                      <a:endParaRPr lang="en-PH" altLang="en-US"/>
                    </a:p>
                  </a:txBody>
                  <a:tcPr/>
                </a:tc>
                <a:tc>
                  <a:txBody>
                    <a:bodyPr/>
                    <a:lstStyle/>
                    <a:p>
                      <a:pPr>
                        <a:buNone/>
                      </a:pPr>
                      <a:endParaRPr lang="en-PH" altLang="en-US" u="sng">
                        <a:cs typeface="Arial" panose="020B0604020202020204"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PH" altLang="en-US">
                <a:sym typeface="+mn-ea"/>
              </a:rPr>
              <a:t>Another Illustration - Capacity to Pay Computation - Employee B  -Head Office - Part 3</a:t>
            </a:r>
            <a:endParaRPr lang="en-US"/>
          </a:p>
        </p:txBody>
      </p:sp>
      <p:sp>
        <p:nvSpPr>
          <p:cNvPr id="3" name="Content Placeholder 2"/>
          <p:cNvSpPr>
            <a:spLocks noGrp="1"/>
          </p:cNvSpPr>
          <p:nvPr>
            <p:ph idx="1"/>
          </p:nvPr>
        </p:nvSpPr>
        <p:spPr/>
        <p:txBody>
          <a:bodyPr/>
          <a:lstStyle/>
          <a:p>
            <a:pPr marL="0" indent="0">
              <a:buNone/>
            </a:pPr>
            <a:r>
              <a:rPr lang="en-PH" altLang="en-US"/>
              <a:t>Conclusion:</a:t>
            </a:r>
          </a:p>
          <a:p>
            <a:pPr marL="0" indent="0">
              <a:buNone/>
            </a:pPr>
            <a:r>
              <a:rPr lang="en-PH" altLang="en-US"/>
              <a:t>-obviously, based on his discernible income, he has not the capacity to pay for the amortization for the loan he's applying for</a:t>
            </a:r>
          </a:p>
          <a:p>
            <a:pPr marL="0" indent="0">
              <a:buNone/>
            </a:pPr>
            <a:r>
              <a:rPr lang="en-PH" altLang="en-US"/>
              <a:t>-if granted even if he has negative capacity to pay, his total loans  to the coop would be double his total obligations now </a:t>
            </a:r>
          </a:p>
          <a:p>
            <a:pPr marL="0" indent="0">
              <a:buNone/>
            </a:pPr>
            <a:r>
              <a:rPr lang="en-PH" altLang="en-US"/>
              <a:t> </a:t>
            </a:r>
          </a:p>
        </p:txBody>
      </p:sp>
      <p:sp>
        <p:nvSpPr>
          <p:cNvPr id="4" name="Slide Number Placeholder 3"/>
          <p:cNvSpPr>
            <a:spLocks noGrp="1"/>
          </p:cNvSpPr>
          <p:nvPr>
            <p:ph type="sldNum" sz="quarter" idx="12"/>
          </p:nvPr>
        </p:nvSpPr>
        <p:spPr/>
        <p:txBody>
          <a:bodyPr/>
          <a:lstStyle/>
          <a:p>
            <a:fld id="{B3561BA9-CDCF-4958-B8AB-66F3BF063E13}" type="slidenum">
              <a:rPr lang="en-US" smtClean="0"/>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PH" altLang="en-US">
                <a:sym typeface="+mn-ea"/>
              </a:rPr>
              <a:t>Employee Loan Recommended for Restructuring-Case of VJ</a:t>
            </a:r>
            <a:r>
              <a:rPr lang="en-PH" altLang="en-US"/>
              <a:t/>
            </a:r>
            <a:br>
              <a:rPr lang="en-PH" altLang="en-US"/>
            </a:br>
            <a:endParaRPr lang="en-US"/>
          </a:p>
        </p:txBody>
      </p:sp>
      <p:graphicFrame>
        <p:nvGraphicFramePr>
          <p:cNvPr id="5" name="Content Placeholder 4"/>
          <p:cNvGraphicFramePr>
            <a:graphicFrameLocks noGrp="1"/>
          </p:cNvGraphicFramePr>
          <p:nvPr>
            <p:ph idx="1"/>
          </p:nvPr>
        </p:nvGraphicFramePr>
        <p:xfrm>
          <a:off x="838200" y="1825625"/>
          <a:ext cx="10515600" cy="4191000"/>
        </p:xfrm>
        <a:graphic>
          <a:graphicData uri="http://schemas.openxmlformats.org/drawingml/2006/table">
            <a:tbl>
              <a:tblPr firstRow="1" bandRow="1">
                <a:tableStyleId>{5C22544A-7EE6-4342-B048-85BDC9FD1C3A}</a:tableStyleId>
              </a:tblPr>
              <a:tblGrid>
                <a:gridCol w="7056120"/>
                <a:gridCol w="3459480"/>
              </a:tblGrid>
              <a:tr h="381000">
                <a:tc>
                  <a:txBody>
                    <a:bodyPr/>
                    <a:lstStyle/>
                    <a:p>
                      <a:pPr>
                        <a:buNone/>
                      </a:pPr>
                      <a:r>
                        <a:rPr lang="en-PH" altLang="en-US"/>
                        <a:t>   Outstanding Loan to be restrtuctured</a:t>
                      </a:r>
                    </a:p>
                  </a:txBody>
                  <a:tcPr/>
                </a:tc>
                <a:tc>
                  <a:txBody>
                    <a:bodyPr/>
                    <a:lstStyle/>
                    <a:p>
                      <a:pPr>
                        <a:buNone/>
                      </a:pPr>
                      <a:r>
                        <a:rPr lang="en-PH" altLang="en-US"/>
                        <a:t>      </a:t>
                      </a:r>
                      <a:r>
                        <a:rPr lang="en-PH" altLang="en-US">
                          <a:cs typeface="Arial" panose="020B0604020202020204" pitchFamily="34" charset="0"/>
                        </a:rPr>
                        <a:t>₱        746,135.65</a:t>
                      </a:r>
                    </a:p>
                  </a:txBody>
                  <a:tcPr/>
                </a:tc>
              </a:tr>
              <a:tr h="381000">
                <a:tc>
                  <a:txBody>
                    <a:bodyPr/>
                    <a:lstStyle/>
                    <a:p>
                      <a:pPr>
                        <a:buNone/>
                      </a:pPr>
                      <a:r>
                        <a:rPr lang="en-PH" altLang="en-US"/>
                        <a:t>   Term</a:t>
                      </a:r>
                    </a:p>
                  </a:txBody>
                  <a:tcPr/>
                </a:tc>
                <a:tc>
                  <a:txBody>
                    <a:bodyPr/>
                    <a:lstStyle/>
                    <a:p>
                      <a:pPr>
                        <a:buNone/>
                      </a:pPr>
                      <a:r>
                        <a:rPr lang="en-PH" altLang="en-US"/>
                        <a:t>       60 months (5 years)</a:t>
                      </a:r>
                    </a:p>
                  </a:txBody>
                  <a:tcPr/>
                </a:tc>
              </a:tr>
              <a:tr h="381000">
                <a:tc>
                  <a:txBody>
                    <a:bodyPr/>
                    <a:lstStyle/>
                    <a:p>
                      <a:pPr>
                        <a:buNone/>
                      </a:pPr>
                      <a:r>
                        <a:rPr lang="en-PH" altLang="en-US"/>
                        <a:t>   Interest rate</a:t>
                      </a:r>
                    </a:p>
                  </a:txBody>
                  <a:tcPr/>
                </a:tc>
                <a:tc>
                  <a:txBody>
                    <a:bodyPr/>
                    <a:lstStyle/>
                    <a:p>
                      <a:pPr>
                        <a:buNone/>
                      </a:pPr>
                      <a:r>
                        <a:rPr lang="en-PH" altLang="en-US"/>
                        <a:t>       12.5% flat rate</a:t>
                      </a:r>
                    </a:p>
                  </a:txBody>
                  <a:tcPr/>
                </a:tc>
              </a:tr>
              <a:tr h="381000">
                <a:tc>
                  <a:txBody>
                    <a:bodyPr/>
                    <a:lstStyle/>
                    <a:p>
                      <a:pPr>
                        <a:buNone/>
                      </a:pPr>
                      <a:r>
                        <a:rPr lang="en-PH" altLang="en-US"/>
                        <a:t>   Original amount of loan</a:t>
                      </a:r>
                    </a:p>
                  </a:txBody>
                  <a:tcPr/>
                </a:tc>
                <a:tc>
                  <a:txBody>
                    <a:bodyPr/>
                    <a:lstStyle/>
                    <a:p>
                      <a:pPr>
                        <a:buNone/>
                      </a:pPr>
                      <a:r>
                        <a:rPr lang="en-PH" altLang="en-US"/>
                        <a:t>      </a:t>
                      </a:r>
                      <a:r>
                        <a:rPr lang="en-PH" altLang="en-US">
                          <a:cs typeface="Arial" panose="020B0604020202020204" pitchFamily="34" charset="0"/>
                        </a:rPr>
                        <a:t>₱       871,785.00</a:t>
                      </a:r>
                    </a:p>
                  </a:txBody>
                  <a:tcPr/>
                </a:tc>
              </a:tr>
              <a:tr h="381000">
                <a:tc>
                  <a:txBody>
                    <a:bodyPr/>
                    <a:lstStyle/>
                    <a:p>
                      <a:pPr>
                        <a:buNone/>
                      </a:pPr>
                      <a:r>
                        <a:rPr lang="en-PH" altLang="en-US"/>
                        <a:t>  Term</a:t>
                      </a:r>
                    </a:p>
                  </a:txBody>
                  <a:tcPr/>
                </a:tc>
                <a:tc>
                  <a:txBody>
                    <a:bodyPr/>
                    <a:lstStyle/>
                    <a:p>
                      <a:pPr>
                        <a:buNone/>
                      </a:pPr>
                      <a:r>
                        <a:rPr lang="en-PH" altLang="en-US"/>
                        <a:t>      12/8/2015 to 12/8/2018</a:t>
                      </a:r>
                    </a:p>
                  </a:txBody>
                  <a:tcPr/>
                </a:tc>
              </a:tr>
              <a:tr h="381000">
                <a:tc>
                  <a:txBody>
                    <a:bodyPr/>
                    <a:lstStyle/>
                    <a:p>
                      <a:pPr>
                        <a:buNone/>
                      </a:pPr>
                      <a:r>
                        <a:rPr lang="en-PH" altLang="en-US"/>
                        <a:t>  Total Obligations of VJ to AMPC:</a:t>
                      </a:r>
                    </a:p>
                  </a:txBody>
                  <a:tcPr/>
                </a:tc>
                <a:tc>
                  <a:txBody>
                    <a:bodyPr/>
                    <a:lstStyle/>
                    <a:p>
                      <a:pPr>
                        <a:buNone/>
                      </a:pPr>
                      <a:endParaRPr lang="en-PH" altLang="en-US"/>
                    </a:p>
                  </a:txBody>
                  <a:tcPr/>
                </a:tc>
              </a:tr>
              <a:tr h="381000">
                <a:tc>
                  <a:txBody>
                    <a:bodyPr/>
                    <a:lstStyle/>
                    <a:p>
                      <a:pPr>
                        <a:buNone/>
                      </a:pPr>
                      <a:r>
                        <a:rPr lang="en-PH" altLang="en-US"/>
                        <a:t>    Loans to be restructured Prov-Acq Assets</a:t>
                      </a:r>
                    </a:p>
                  </a:txBody>
                  <a:tcPr/>
                </a:tc>
                <a:tc>
                  <a:txBody>
                    <a:bodyPr/>
                    <a:lstStyle/>
                    <a:p>
                      <a:pPr>
                        <a:buNone/>
                      </a:pPr>
                      <a:r>
                        <a:rPr lang="en-PH" altLang="en-US"/>
                        <a:t>      </a:t>
                      </a:r>
                      <a:r>
                        <a:rPr lang="en-PH" altLang="en-US">
                          <a:cs typeface="Arial" panose="020B0604020202020204" pitchFamily="34" charset="0"/>
                        </a:rPr>
                        <a:t>₱       746,135.65</a:t>
                      </a:r>
                    </a:p>
                  </a:txBody>
                  <a:tcPr/>
                </a:tc>
              </a:tr>
              <a:tr h="381000">
                <a:tc>
                  <a:txBody>
                    <a:bodyPr/>
                    <a:lstStyle/>
                    <a:p>
                      <a:pPr>
                        <a:buNone/>
                      </a:pPr>
                      <a:r>
                        <a:rPr lang="en-PH" altLang="en-US"/>
                        <a:t>  Salary  37-60 mos flat</a:t>
                      </a:r>
                    </a:p>
                  </a:txBody>
                  <a:tcPr/>
                </a:tc>
                <a:tc>
                  <a:txBody>
                    <a:bodyPr/>
                    <a:lstStyle/>
                    <a:p>
                      <a:pPr>
                        <a:buNone/>
                      </a:pPr>
                      <a:r>
                        <a:rPr lang="en-PH" altLang="en-US"/>
                        <a:t>                253,333.25</a:t>
                      </a:r>
                    </a:p>
                  </a:txBody>
                  <a:tcPr/>
                </a:tc>
              </a:tr>
              <a:tr h="381000">
                <a:tc>
                  <a:txBody>
                    <a:bodyPr/>
                    <a:lstStyle/>
                    <a:p>
                      <a:pPr>
                        <a:buNone/>
                      </a:pPr>
                      <a:r>
                        <a:rPr lang="en-PH" altLang="en-US"/>
                        <a:t>   Unliquidated advances</a:t>
                      </a:r>
                    </a:p>
                  </a:txBody>
                  <a:tcPr/>
                </a:tc>
                <a:tc>
                  <a:txBody>
                    <a:bodyPr/>
                    <a:lstStyle/>
                    <a:p>
                      <a:pPr>
                        <a:buNone/>
                      </a:pPr>
                      <a:r>
                        <a:rPr lang="en-PH" altLang="en-US"/>
                        <a:t>     </a:t>
                      </a:r>
                      <a:r>
                        <a:rPr lang="en-PH" altLang="en-US" u="sng"/>
                        <a:t>             27,000.00</a:t>
                      </a:r>
                    </a:p>
                  </a:txBody>
                  <a:tcPr/>
                </a:tc>
              </a:tr>
              <a:tr h="381000">
                <a:tc>
                  <a:txBody>
                    <a:bodyPr/>
                    <a:lstStyle/>
                    <a:p>
                      <a:pPr>
                        <a:buNone/>
                      </a:pPr>
                      <a:r>
                        <a:rPr lang="en-PH" altLang="en-US"/>
                        <a:t>    Total </a:t>
                      </a:r>
                    </a:p>
                  </a:txBody>
                  <a:tcPr/>
                </a:tc>
                <a:tc>
                  <a:txBody>
                    <a:bodyPr/>
                    <a:lstStyle/>
                    <a:p>
                      <a:pPr>
                        <a:buNone/>
                      </a:pPr>
                      <a:r>
                        <a:rPr lang="en-PH" altLang="en-US"/>
                        <a:t>      </a:t>
                      </a:r>
                      <a:r>
                        <a:rPr lang="en-PH" altLang="en-US">
                          <a:cs typeface="Arial" panose="020B0604020202020204" pitchFamily="34" charset="0"/>
                        </a:rPr>
                        <a:t>₱    1,026,468.90</a:t>
                      </a:r>
                    </a:p>
                  </a:txBody>
                  <a:tcPr/>
                </a:tc>
              </a:tr>
              <a:tr h="381000">
                <a:tc>
                  <a:txBody>
                    <a:bodyPr/>
                    <a:lstStyle/>
                    <a:p>
                      <a:pPr>
                        <a:buNone/>
                      </a:pPr>
                      <a:endParaRPr lang="en-PH" altLang="en-US"/>
                    </a:p>
                  </a:txBody>
                  <a:tcPr/>
                </a:tc>
                <a:tc>
                  <a:txBody>
                    <a:bodyPr/>
                    <a:lstStyle/>
                    <a:p>
                      <a:pPr>
                        <a:buNone/>
                      </a:pPr>
                      <a:r>
                        <a:rPr lang="en-PH" altLang="en-US"/>
                        <a:t>      ==============</a:t>
                      </a:r>
                    </a:p>
                  </a:txBody>
                  <a:tcPr/>
                </a:tc>
              </a:tr>
            </a:tbl>
          </a:graphicData>
        </a:graphic>
      </p:graphicFrame>
      <p:sp>
        <p:nvSpPr>
          <p:cNvPr id="4" name="Slide Number Placeholder 3"/>
          <p:cNvSpPr>
            <a:spLocks noGrp="1"/>
          </p:cNvSpPr>
          <p:nvPr>
            <p:ph type="sldNum" sz="quarter" idx="12"/>
          </p:nvPr>
        </p:nvSpPr>
        <p:spPr/>
        <p:txBody>
          <a:bodyPr/>
          <a:lstStyle/>
          <a:p>
            <a:fld id="{B3561BA9-CDCF-4958-B8AB-66F3BF063E13}" type="slidenum">
              <a:rPr lang="en-US" smtClean="0"/>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PH" altLang="en-US">
                <a:sym typeface="+mn-ea"/>
              </a:rPr>
              <a:t>Employee Loan Recommended for Restructuring-Case of VJ - Part 2</a:t>
            </a:r>
            <a:br>
              <a:rPr lang="en-PH" altLang="en-US">
                <a:sym typeface="+mn-ea"/>
              </a:rPr>
            </a:br>
            <a:endParaRPr lang="en-US"/>
          </a:p>
        </p:txBody>
      </p:sp>
      <p:graphicFrame>
        <p:nvGraphicFramePr>
          <p:cNvPr id="5" name="Content Placeholder 4"/>
          <p:cNvGraphicFramePr>
            <a:graphicFrameLocks noGrp="1"/>
          </p:cNvGraphicFramePr>
          <p:nvPr>
            <p:ph idx="1"/>
          </p:nvPr>
        </p:nvGraphicFramePr>
        <p:xfrm>
          <a:off x="838200" y="1825625"/>
          <a:ext cx="10515600" cy="4191000"/>
        </p:xfrm>
        <a:graphic>
          <a:graphicData uri="http://schemas.openxmlformats.org/drawingml/2006/table">
            <a:tbl>
              <a:tblPr firstRow="1" bandRow="1">
                <a:tableStyleId>{5C22544A-7EE6-4342-B048-85BDC9FD1C3A}</a:tableStyleId>
              </a:tblPr>
              <a:tblGrid>
                <a:gridCol w="8092440"/>
                <a:gridCol w="2423160"/>
              </a:tblGrid>
              <a:tr h="381000">
                <a:tc>
                  <a:txBody>
                    <a:bodyPr/>
                    <a:lstStyle/>
                    <a:p>
                      <a:pPr>
                        <a:buNone/>
                      </a:pPr>
                      <a:r>
                        <a:rPr lang="en-PH" altLang="en-US"/>
                        <a:t>Total obligations of VJ to AMPC</a:t>
                      </a:r>
                    </a:p>
                  </a:txBody>
                  <a:tcPr/>
                </a:tc>
                <a:tc>
                  <a:txBody>
                    <a:bodyPr/>
                    <a:lstStyle/>
                    <a:p>
                      <a:pPr>
                        <a:buNone/>
                      </a:pPr>
                      <a:r>
                        <a:rPr lang="en-PH" altLang="en-US"/>
                        <a:t> </a:t>
                      </a:r>
                      <a:r>
                        <a:rPr lang="en-PH" altLang="en-US">
                          <a:cs typeface="Arial" panose="020B0604020202020204" pitchFamily="34" charset="0"/>
                        </a:rPr>
                        <a:t>₱       1,026,468.90</a:t>
                      </a:r>
                    </a:p>
                  </a:txBody>
                  <a:tcPr/>
                </a:tc>
              </a:tr>
              <a:tr h="381000">
                <a:tc>
                  <a:txBody>
                    <a:bodyPr/>
                    <a:lstStyle/>
                    <a:p>
                      <a:pPr>
                        <a:buNone/>
                      </a:pPr>
                      <a:r>
                        <a:rPr lang="en-PH" altLang="en-US"/>
                        <a:t>Less: Share Capital </a:t>
                      </a:r>
                    </a:p>
                  </a:txBody>
                  <a:tcPr/>
                </a:tc>
                <a:tc>
                  <a:txBody>
                    <a:bodyPr/>
                    <a:lstStyle/>
                    <a:p>
                      <a:pPr>
                        <a:buNone/>
                      </a:pPr>
                      <a:r>
                        <a:rPr lang="en-PH" altLang="en-US"/>
                        <a:t>                40,667.55</a:t>
                      </a:r>
                    </a:p>
                  </a:txBody>
                  <a:tcPr/>
                </a:tc>
              </a:tr>
              <a:tr h="381000">
                <a:tc>
                  <a:txBody>
                    <a:bodyPr/>
                    <a:lstStyle/>
                    <a:p>
                      <a:pPr>
                        <a:buNone/>
                      </a:pPr>
                      <a:r>
                        <a:rPr lang="en-PH" altLang="en-US"/>
                        <a:t>Net exposure of AMPC</a:t>
                      </a:r>
                    </a:p>
                  </a:txBody>
                  <a:tcPr/>
                </a:tc>
                <a:tc>
                  <a:txBody>
                    <a:bodyPr/>
                    <a:lstStyle/>
                    <a:p>
                      <a:pPr>
                        <a:buNone/>
                      </a:pPr>
                      <a:r>
                        <a:rPr lang="en-PH" altLang="en-US"/>
                        <a:t> </a:t>
                      </a:r>
                      <a:r>
                        <a:rPr lang="en-PH" altLang="en-US">
                          <a:cs typeface="Arial" panose="020B0604020202020204" pitchFamily="34" charset="0"/>
                        </a:rPr>
                        <a:t>₱ </a:t>
                      </a:r>
                      <a:r>
                        <a:rPr lang="en-PH" altLang="en-US"/>
                        <a:t>         985,801.35</a:t>
                      </a:r>
                    </a:p>
                  </a:txBody>
                  <a:tcPr/>
                </a:tc>
              </a:tr>
              <a:tr h="381000">
                <a:tc>
                  <a:txBody>
                    <a:bodyPr/>
                    <a:lstStyle/>
                    <a:p>
                      <a:pPr>
                        <a:buNone/>
                      </a:pPr>
                      <a:r>
                        <a:rPr lang="en-PH" altLang="en-US"/>
                        <a:t>Computation of capacity to pay:</a:t>
                      </a:r>
                    </a:p>
                  </a:txBody>
                  <a:tcPr/>
                </a:tc>
                <a:tc>
                  <a:txBody>
                    <a:bodyPr/>
                    <a:lstStyle/>
                    <a:p>
                      <a:pPr>
                        <a:buNone/>
                      </a:pPr>
                      <a:endParaRPr lang="en-US"/>
                    </a:p>
                  </a:txBody>
                  <a:tcPr/>
                </a:tc>
              </a:tr>
              <a:tr h="381000">
                <a:tc>
                  <a:txBody>
                    <a:bodyPr/>
                    <a:lstStyle/>
                    <a:p>
                      <a:pPr>
                        <a:buNone/>
                      </a:pPr>
                      <a:r>
                        <a:rPr lang="en-PH" altLang="en-US"/>
                        <a:t>     Basic pay </a:t>
                      </a:r>
                    </a:p>
                  </a:txBody>
                  <a:tcPr/>
                </a:tc>
                <a:tc>
                  <a:txBody>
                    <a:bodyPr/>
                    <a:lstStyle/>
                    <a:p>
                      <a:pPr>
                        <a:buNone/>
                      </a:pPr>
                      <a:r>
                        <a:rPr lang="en-US">
                          <a:cs typeface="Arial" panose="020B0604020202020204" pitchFamily="34" charset="0"/>
                        </a:rPr>
                        <a:t>₱             </a:t>
                      </a:r>
                      <a:r>
                        <a:rPr lang="en-PH" altLang="en-US">
                          <a:cs typeface="Arial" panose="020B0604020202020204" pitchFamily="34" charset="0"/>
                        </a:rPr>
                        <a:t>16,447.90</a:t>
                      </a:r>
                    </a:p>
                  </a:txBody>
                  <a:tcPr/>
                </a:tc>
              </a:tr>
              <a:tr h="381000">
                <a:tc>
                  <a:txBody>
                    <a:bodyPr/>
                    <a:lstStyle/>
                    <a:p>
                      <a:pPr>
                        <a:buNone/>
                      </a:pPr>
                      <a:r>
                        <a:rPr lang="en-PH" altLang="en-US"/>
                        <a:t>     Less; Statutory deductions (73.3% of basic pay)  </a:t>
                      </a:r>
                    </a:p>
                  </a:txBody>
                  <a:tcPr/>
                </a:tc>
                <a:tc>
                  <a:txBody>
                    <a:bodyPr/>
                    <a:lstStyle/>
                    <a:p>
                      <a:pPr>
                        <a:buNone/>
                      </a:pPr>
                      <a:r>
                        <a:rPr lang="en-PH" altLang="en-US" u="sng"/>
                        <a:t>                12,059.15</a:t>
                      </a:r>
                    </a:p>
                  </a:txBody>
                  <a:tcPr/>
                </a:tc>
              </a:tr>
              <a:tr h="381000">
                <a:tc>
                  <a:txBody>
                    <a:bodyPr/>
                    <a:lstStyle/>
                    <a:p>
                      <a:pPr>
                        <a:buNone/>
                      </a:pPr>
                      <a:r>
                        <a:rPr lang="en-PH" altLang="en-US"/>
                        <a:t>     Net take home pay</a:t>
                      </a:r>
                    </a:p>
                  </a:txBody>
                  <a:tcPr/>
                </a:tc>
                <a:tc>
                  <a:txBody>
                    <a:bodyPr/>
                    <a:lstStyle/>
                    <a:p>
                      <a:pPr>
                        <a:buNone/>
                      </a:pPr>
                      <a:r>
                        <a:rPr lang="en-US">
                          <a:cs typeface="Arial" panose="020B0604020202020204" pitchFamily="34" charset="0"/>
                        </a:rPr>
                        <a:t>₱               </a:t>
                      </a:r>
                      <a:r>
                        <a:rPr lang="en-PH" altLang="en-US">
                          <a:cs typeface="Arial" panose="020B0604020202020204" pitchFamily="34" charset="0"/>
                        </a:rPr>
                        <a:t>4,388.75</a:t>
                      </a:r>
                    </a:p>
                  </a:txBody>
                  <a:tcPr/>
                </a:tc>
              </a:tr>
              <a:tr h="381000">
                <a:tc>
                  <a:txBody>
                    <a:bodyPr/>
                    <a:lstStyle/>
                    <a:p>
                      <a:pPr>
                        <a:buNone/>
                      </a:pPr>
                      <a:r>
                        <a:rPr lang="en-PH" altLang="en-US"/>
                        <a:t>     Less: Required  20% (of basic pay) minimum take home pay</a:t>
                      </a:r>
                    </a:p>
                  </a:txBody>
                  <a:tcPr/>
                </a:tc>
                <a:tc>
                  <a:txBody>
                    <a:bodyPr/>
                    <a:lstStyle/>
                    <a:p>
                      <a:pPr>
                        <a:buNone/>
                      </a:pPr>
                      <a:r>
                        <a:rPr lang="en-PH" altLang="en-US" u="sng"/>
                        <a:t>                  3,258.58</a:t>
                      </a:r>
                      <a:r>
                        <a:rPr lang="en-PH" altLang="en-US"/>
                        <a:t> </a:t>
                      </a:r>
                    </a:p>
                  </a:txBody>
                  <a:tcPr/>
                </a:tc>
              </a:tr>
              <a:tr h="381000">
                <a:tc>
                  <a:txBody>
                    <a:bodyPr/>
                    <a:lstStyle/>
                    <a:p>
                      <a:pPr>
                        <a:buNone/>
                      </a:pPr>
                      <a:r>
                        <a:rPr lang="en-PH" altLang="en-US"/>
                        <a:t>    Amount available for debt service</a:t>
                      </a:r>
                    </a:p>
                  </a:txBody>
                  <a:tcPr/>
                </a:tc>
                <a:tc>
                  <a:txBody>
                    <a:bodyPr/>
                    <a:lstStyle/>
                    <a:p>
                      <a:pPr>
                        <a:buNone/>
                      </a:pPr>
                      <a:r>
                        <a:rPr lang="en-US">
                          <a:cs typeface="Arial" panose="020B0604020202020204" pitchFamily="34" charset="0"/>
                        </a:rPr>
                        <a:t>₱               </a:t>
                      </a:r>
                      <a:r>
                        <a:rPr lang="en-PH" altLang="en-US">
                          <a:cs typeface="Arial" panose="020B0604020202020204" pitchFamily="34" charset="0"/>
                        </a:rPr>
                        <a:t>1,099.58</a:t>
                      </a:r>
                    </a:p>
                  </a:txBody>
                  <a:tcPr/>
                </a:tc>
              </a:tr>
              <a:tr h="381000">
                <a:tc>
                  <a:txBody>
                    <a:bodyPr/>
                    <a:lstStyle/>
                    <a:p>
                      <a:pPr>
                        <a:buNone/>
                      </a:pPr>
                      <a:r>
                        <a:rPr lang="en-PH" altLang="en-US"/>
                        <a:t>    Less: Amluntfor monthly amortization of rest loan</a:t>
                      </a:r>
                    </a:p>
                  </a:txBody>
                  <a:tcPr/>
                </a:tc>
                <a:tc>
                  <a:txBody>
                    <a:bodyPr/>
                    <a:lstStyle/>
                    <a:p>
                      <a:pPr>
                        <a:buNone/>
                      </a:pPr>
                      <a:r>
                        <a:rPr lang="en-PH" altLang="en-US" u="sng"/>
                        <a:t>                20,356.90</a:t>
                      </a:r>
                    </a:p>
                  </a:txBody>
                  <a:tcPr/>
                </a:tc>
              </a:tr>
              <a:tr h="381000">
                <a:tc>
                  <a:txBody>
                    <a:bodyPr/>
                    <a:lstStyle/>
                    <a:p>
                      <a:pPr>
                        <a:buNone/>
                      </a:pPr>
                      <a:r>
                        <a:rPr lang="en-PH" altLang="en-US"/>
                        <a:t>    Capacity to pay (negative)</a:t>
                      </a:r>
                    </a:p>
                  </a:txBody>
                  <a:tcPr/>
                </a:tc>
                <a:tc>
                  <a:txBody>
                    <a:bodyPr/>
                    <a:lstStyle/>
                    <a:p>
                      <a:pPr>
                        <a:buNone/>
                      </a:pPr>
                      <a:r>
                        <a:rPr lang="en-PH" altLang="en-US"/>
                        <a:t>(</a:t>
                      </a:r>
                      <a:r>
                        <a:rPr lang="en-PH" altLang="en-US">
                          <a:cs typeface="Arial" panose="020B0604020202020204" pitchFamily="34" charset="0"/>
                        </a:rPr>
                        <a:t>₱            19,257.33)</a:t>
                      </a:r>
                    </a:p>
                  </a:txBody>
                  <a:tcPr/>
                </a:tc>
              </a:tr>
            </a:tbl>
          </a:graphicData>
        </a:graphic>
      </p:graphicFrame>
      <p:sp>
        <p:nvSpPr>
          <p:cNvPr id="4" name="Slide Number Placeholder 3"/>
          <p:cNvSpPr>
            <a:spLocks noGrp="1"/>
          </p:cNvSpPr>
          <p:nvPr>
            <p:ph type="sldNum" sz="quarter" idx="12"/>
          </p:nvPr>
        </p:nvSpPr>
        <p:spPr/>
        <p:txBody>
          <a:bodyPr/>
          <a:lstStyle/>
          <a:p>
            <a:fld id="{B3561BA9-CDCF-4958-B8AB-66F3BF063E13}" type="slidenum">
              <a:rPr lang="en-US" smtClean="0"/>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PH" altLang="en-US">
                <a:sym typeface="+mn-ea"/>
              </a:rPr>
              <a:t/>
            </a:r>
            <a:br>
              <a:rPr lang="en-PH" altLang="en-US">
                <a:sym typeface="+mn-ea"/>
              </a:rPr>
            </a:br>
            <a:r>
              <a:rPr lang="en-PH" altLang="en-US">
                <a:sym typeface="+mn-ea"/>
              </a:rPr>
              <a:t/>
            </a:r>
            <a:br>
              <a:rPr lang="en-PH" altLang="en-US">
                <a:sym typeface="+mn-ea"/>
              </a:rPr>
            </a:br>
            <a:r>
              <a:rPr lang="en-PH" altLang="en-US">
                <a:sym typeface="+mn-ea"/>
              </a:rPr>
              <a:t>Employee Loan Recommended for Restructuring-Case of VJ -3</a:t>
            </a:r>
            <a:br>
              <a:rPr lang="en-PH" altLang="en-US">
                <a:sym typeface="+mn-ea"/>
              </a:rPr>
            </a:br>
            <a:r>
              <a:rPr lang="en-US"/>
              <a:t/>
            </a:r>
            <a:br>
              <a:rPr lang="en-US"/>
            </a:br>
            <a:endParaRPr lang="en-US"/>
          </a:p>
        </p:txBody>
      </p:sp>
      <p:sp>
        <p:nvSpPr>
          <p:cNvPr id="3" name="Content Placeholder 2"/>
          <p:cNvSpPr>
            <a:spLocks noGrp="1"/>
          </p:cNvSpPr>
          <p:nvPr>
            <p:ph idx="1"/>
          </p:nvPr>
        </p:nvSpPr>
        <p:spPr/>
        <p:txBody>
          <a:bodyPr/>
          <a:lstStyle/>
          <a:p>
            <a:r>
              <a:rPr lang="en-PH" altLang="en-US"/>
              <a:t>Questions</a:t>
            </a:r>
          </a:p>
          <a:p>
            <a:r>
              <a:rPr lang="en-PH" altLang="en-US"/>
              <a:t>How was she able to obtain such huge amounts of loans? current balances (including advances) are 62 times her basic salary and 233 times her net take home pay</a:t>
            </a:r>
          </a:p>
          <a:p>
            <a:r>
              <a:rPr lang="en-PH" altLang="en-US"/>
              <a:t>What was her sources for repayments? </a:t>
            </a:r>
          </a:p>
          <a:p>
            <a:r>
              <a:rPr lang="en-PH" altLang="en-US"/>
              <a:t>How reliable or stable are her sources of cash flows to service such debts?</a:t>
            </a:r>
          </a:p>
          <a:p>
            <a:r>
              <a:rPr lang="en-PH" altLang="en-US"/>
              <a:t>Who approved of such loans?</a:t>
            </a:r>
          </a:p>
          <a:p>
            <a:r>
              <a:rPr lang="en-PH" altLang="en-US"/>
              <a:t>Were these loans covered with hard collaterals?</a:t>
            </a:r>
          </a:p>
          <a:p>
            <a:endParaRPr lang="en-PH" altLang="en-US"/>
          </a:p>
          <a:p>
            <a:endParaRPr lang="en-PH" altLang="en-US"/>
          </a:p>
        </p:txBody>
      </p:sp>
      <p:sp>
        <p:nvSpPr>
          <p:cNvPr id="4" name="Slide Number Placeholder 3"/>
          <p:cNvSpPr>
            <a:spLocks noGrp="1"/>
          </p:cNvSpPr>
          <p:nvPr>
            <p:ph type="sldNum" sz="quarter" idx="12"/>
          </p:nvPr>
        </p:nvSpPr>
        <p:spPr/>
        <p:txBody>
          <a:bodyPr/>
          <a:lstStyle/>
          <a:p>
            <a:fld id="{B3561BA9-CDCF-4958-B8AB-66F3BF063E13}" type="slidenum">
              <a:rPr lang="en-US" smtClean="0"/>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PH" altLang="en-US">
                <a:sym typeface="+mn-ea"/>
              </a:rPr>
              <a:t/>
            </a:r>
            <a:br>
              <a:rPr lang="en-PH" altLang="en-US">
                <a:sym typeface="+mn-ea"/>
              </a:rPr>
            </a:br>
            <a:r>
              <a:rPr lang="en-PH" altLang="en-US">
                <a:sym typeface="+mn-ea"/>
              </a:rPr>
              <a:t>Employee Loan Recommended for Restructuring-Case of VJ -4</a:t>
            </a:r>
            <a:br>
              <a:rPr lang="en-PH" altLang="en-US">
                <a:sym typeface="+mn-ea"/>
              </a:rPr>
            </a:br>
            <a:endParaRPr lang="en-US"/>
          </a:p>
        </p:txBody>
      </p:sp>
      <p:sp>
        <p:nvSpPr>
          <p:cNvPr id="3" name="Content Placeholder 2"/>
          <p:cNvSpPr>
            <a:spLocks noGrp="1"/>
          </p:cNvSpPr>
          <p:nvPr>
            <p:ph idx="1"/>
          </p:nvPr>
        </p:nvSpPr>
        <p:spPr/>
        <p:txBody>
          <a:bodyPr/>
          <a:lstStyle/>
          <a:p>
            <a:r>
              <a:rPr lang="en-PH" altLang="en-US" dirty="0"/>
              <a:t>Remedial measurers: GM </a:t>
            </a:r>
            <a:r>
              <a:rPr lang="en-PH" altLang="en-US" dirty="0" err="1"/>
              <a:t>Patrimonio</a:t>
            </a:r>
            <a:r>
              <a:rPr lang="en-PH" altLang="en-US" dirty="0"/>
              <a:t> proposed that the income generated from the vehicle be applied as payment for her loan obligations with AMPC; vehicle will be mortgaged to AMPC and if payments fail, AMPC will foreclose the vehicle</a:t>
            </a:r>
          </a:p>
          <a:p>
            <a:r>
              <a:rPr lang="en-PH" altLang="en-US" dirty="0"/>
              <a:t>per VJ, estimated income is </a:t>
            </a:r>
            <a:r>
              <a:rPr lang="en-PH" altLang="en-US" dirty="0">
                <a:cs typeface="Arial" panose="020B0604020202020204" pitchFamily="34" charset="0"/>
              </a:rPr>
              <a:t>₱</a:t>
            </a:r>
            <a:r>
              <a:rPr lang="en-PH" altLang="en-US" dirty="0"/>
              <a:t>2,000 daily or </a:t>
            </a:r>
            <a:r>
              <a:rPr lang="en-PH" altLang="en-US" dirty="0">
                <a:cs typeface="Arial" panose="020B0604020202020204" pitchFamily="34" charset="0"/>
              </a:rPr>
              <a:t>₱40,000 a month which is enough for the monthly amortization</a:t>
            </a:r>
          </a:p>
          <a:p>
            <a:r>
              <a:rPr lang="en-PH" altLang="en-US" dirty="0">
                <a:cs typeface="Arial" panose="020B0604020202020204" pitchFamily="34" charset="0"/>
              </a:rPr>
              <a:t>other income from her travel and tour business are also sources of payments </a:t>
            </a:r>
          </a:p>
          <a:p>
            <a:r>
              <a:rPr lang="en-PH" altLang="en-US" dirty="0"/>
              <a:t> her RATA will also be applied to her loans also</a:t>
            </a:r>
          </a:p>
        </p:txBody>
      </p:sp>
      <p:sp>
        <p:nvSpPr>
          <p:cNvPr id="4" name="Slide Number Placeholder 3"/>
          <p:cNvSpPr>
            <a:spLocks noGrp="1"/>
          </p:cNvSpPr>
          <p:nvPr>
            <p:ph type="sldNum" sz="quarter" idx="12"/>
          </p:nvPr>
        </p:nvSpPr>
        <p:spPr/>
        <p:txBody>
          <a:bodyPr/>
          <a:lstStyle/>
          <a:p>
            <a:fld id="{B3561BA9-CDCF-4958-B8AB-66F3BF063E13}" type="slidenum">
              <a:rPr lang="en-US" smtClean="0"/>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PH" altLang="en-US">
                <a:sym typeface="+mn-ea"/>
              </a:rPr>
              <a:t>Employee Loan Recommended for Restructuring-Case of MJVC</a:t>
            </a:r>
            <a:br>
              <a:rPr lang="en-PH" altLang="en-US">
                <a:sym typeface="+mn-ea"/>
              </a:rPr>
            </a:br>
            <a:endParaRPr lang="en-US"/>
          </a:p>
        </p:txBody>
      </p:sp>
      <p:sp>
        <p:nvSpPr>
          <p:cNvPr id="3" name="Content Placeholder 2"/>
          <p:cNvSpPr>
            <a:spLocks noGrp="1"/>
          </p:cNvSpPr>
          <p:nvPr>
            <p:ph idx="1"/>
          </p:nvPr>
        </p:nvSpPr>
        <p:spPr/>
        <p:txBody>
          <a:bodyPr>
            <a:normAutofit fontScale="90000" lnSpcReduction="20000"/>
          </a:bodyPr>
          <a:lstStyle/>
          <a:p>
            <a:r>
              <a:rPr lang="en-PH" altLang="en-US"/>
              <a:t>Loan for re-schedule/restrucuring                 	</a:t>
            </a:r>
            <a:r>
              <a:rPr lang="en-PH" altLang="en-US">
                <a:cs typeface="Arial" panose="020B0604020202020204" pitchFamily="34" charset="0"/>
              </a:rPr>
              <a:t>₱    173,889.33</a:t>
            </a:r>
          </a:p>
          <a:p>
            <a:pPr marL="0" indent="0">
              <a:buNone/>
            </a:pPr>
            <a:r>
              <a:rPr lang="en-PH" altLang="en-US">
                <a:cs typeface="Arial" panose="020B0604020202020204" pitchFamily="34" charset="0"/>
              </a:rPr>
              <a:t>    Term:						40 monhs</a:t>
            </a:r>
          </a:p>
          <a:p>
            <a:pPr marL="0" indent="0">
              <a:buNone/>
            </a:pPr>
            <a:r>
              <a:rPr lang="en-PH" altLang="en-US">
                <a:cs typeface="Arial" panose="020B0604020202020204" pitchFamily="34" charset="0"/>
              </a:rPr>
              <a:t>     Loan Interest rate					2.5% </a:t>
            </a:r>
          </a:p>
          <a:p>
            <a:pPr marL="0" indent="0">
              <a:buNone/>
            </a:pPr>
            <a:endParaRPr lang="en-PH" altLang="en-US">
              <a:cs typeface="Arial" panose="020B0604020202020204" pitchFamily="34" charset="0"/>
            </a:endParaRPr>
          </a:p>
          <a:p>
            <a:pPr marL="0" indent="0">
              <a:buNone/>
            </a:pPr>
            <a:r>
              <a:rPr lang="en-PH" altLang="en-US">
                <a:cs typeface="Arial" panose="020B0604020202020204" pitchFamily="34" charset="0"/>
              </a:rPr>
              <a:t>Outstanding loans: Prov-Regular			₱            440.85	</a:t>
            </a:r>
          </a:p>
          <a:p>
            <a:pPr marL="0" indent="0">
              <a:buNone/>
            </a:pPr>
            <a:r>
              <a:rPr lang="en-PH" altLang="en-US">
                <a:cs typeface="Arial" panose="020B0604020202020204" pitchFamily="34" charset="0"/>
              </a:rPr>
              <a:t>     Prov.-Vehicle					        173,889.33	</a:t>
            </a:r>
          </a:p>
          <a:p>
            <a:pPr marL="0" indent="0">
              <a:buNone/>
            </a:pPr>
            <a:r>
              <a:rPr lang="en-PH" altLang="en-US">
                <a:cs typeface="Arial" panose="020B0604020202020204" pitchFamily="34" charset="0"/>
              </a:rPr>
              <a:t>     New Back to Back					           30,001.00</a:t>
            </a:r>
          </a:p>
          <a:p>
            <a:pPr marL="0" indent="0">
              <a:buNone/>
            </a:pPr>
            <a:r>
              <a:rPr lang="en-PH" altLang="en-US">
                <a:cs typeface="Arial" panose="020B0604020202020204" pitchFamily="34" charset="0"/>
              </a:rPr>
              <a:t>     Salary 37-60 months				</a:t>
            </a:r>
            <a:r>
              <a:rPr lang="en-PH" altLang="en-US" u="sng">
                <a:cs typeface="Arial" panose="020B0604020202020204" pitchFamily="34" charset="0"/>
              </a:rPr>
              <a:t>        242,500.00</a:t>
            </a:r>
          </a:p>
          <a:p>
            <a:pPr marL="0" indent="0">
              <a:buNone/>
            </a:pPr>
            <a:r>
              <a:rPr lang="en-PH" altLang="en-US">
                <a:cs typeface="Arial" panose="020B0604020202020204" pitchFamily="34" charset="0"/>
              </a:rPr>
              <a:t>	Total						₱     446,871.18								             =============</a:t>
            </a:r>
          </a:p>
          <a:p>
            <a:pPr marL="0" indent="0">
              <a:buNone/>
            </a:pPr>
            <a:r>
              <a:rPr lang="en-PH" altLang="en-US">
                <a:cs typeface="Arial" panose="020B0604020202020204" pitchFamily="34" charset="0"/>
              </a:rPr>
              <a:t> </a:t>
            </a:r>
          </a:p>
        </p:txBody>
      </p:sp>
      <p:sp>
        <p:nvSpPr>
          <p:cNvPr id="4" name="Slide Number Placeholder 3"/>
          <p:cNvSpPr>
            <a:spLocks noGrp="1"/>
          </p:cNvSpPr>
          <p:nvPr>
            <p:ph type="sldNum" sz="quarter" idx="12"/>
          </p:nvPr>
        </p:nvSpPr>
        <p:spPr/>
        <p:txBody>
          <a:bodyPr/>
          <a:lstStyle/>
          <a:p>
            <a:fld id="{B3561BA9-CDCF-4958-B8AB-66F3BF063E13}" type="slidenum">
              <a:rPr lang="en-US" smtClean="0"/>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PH" altLang="en-US"/>
              <a:t>Function of the Household Income &amp; Expenditure Form</a:t>
            </a:r>
          </a:p>
        </p:txBody>
      </p:sp>
      <p:sp>
        <p:nvSpPr>
          <p:cNvPr id="3" name="Content Placeholder 2"/>
          <p:cNvSpPr>
            <a:spLocks noGrp="1"/>
          </p:cNvSpPr>
          <p:nvPr>
            <p:ph idx="1"/>
          </p:nvPr>
        </p:nvSpPr>
        <p:spPr/>
        <p:txBody>
          <a:bodyPr/>
          <a:lstStyle/>
          <a:p>
            <a:r>
              <a:rPr lang="en-PH" altLang="en-US"/>
              <a:t>Shows the declaration of the loan applicant of his/her sources of income such as salaries and wages, from business,  investments and other sources </a:t>
            </a:r>
          </a:p>
          <a:p>
            <a:r>
              <a:rPr lang="en-PH" altLang="en-US"/>
              <a:t> Reveals how much are his/her expenditures for basic needs such as food, shelter, and clothing;  medical and dental expenses, utilities, transportation,  salary for helper, cooking gas, lifestyle expenses (such as  family or personal gathering  or outings), etc   </a:t>
            </a:r>
          </a:p>
          <a:p>
            <a:r>
              <a:rPr lang="en-PH" altLang="en-US"/>
              <a:t> Shows also the cash outlays including payment of other debts or amortizations such as loans to other financial institutions; housing, vehicle, appliance amortizations, premiums or credit card payments. </a:t>
            </a:r>
          </a:p>
        </p:txBody>
      </p:sp>
      <p:sp>
        <p:nvSpPr>
          <p:cNvPr id="4" name="Slide Number Placeholder 3"/>
          <p:cNvSpPr>
            <a:spLocks noGrp="1"/>
          </p:cNvSpPr>
          <p:nvPr>
            <p:ph type="sldNum" sz="quarter" idx="12"/>
          </p:nvPr>
        </p:nvSpPr>
        <p:spPr/>
        <p:txBody>
          <a:bodyPr/>
          <a:lstStyle/>
          <a:p>
            <a:fld id="{B3561BA9-CDCF-4958-B8AB-66F3BF063E13}" type="slidenum">
              <a:rPr lang="en-US" smtClean="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PH" altLang="en-US">
                <a:sym typeface="+mn-ea"/>
              </a:rPr>
              <a:t>Employee Loan Recommended for Restructuring-Case of MJVC -2</a:t>
            </a:r>
            <a:endParaRPr lang="en-US"/>
          </a:p>
        </p:txBody>
      </p:sp>
      <p:sp>
        <p:nvSpPr>
          <p:cNvPr id="3" name="Content Placeholder 2"/>
          <p:cNvSpPr>
            <a:spLocks noGrp="1"/>
          </p:cNvSpPr>
          <p:nvPr>
            <p:ph idx="1"/>
          </p:nvPr>
        </p:nvSpPr>
        <p:spPr/>
        <p:txBody>
          <a:bodyPr/>
          <a:lstStyle/>
          <a:p>
            <a:r>
              <a:rPr lang="en-PH" altLang="en-US"/>
              <a:t>Share Capital is   </a:t>
            </a:r>
            <a:r>
              <a:rPr lang="en-PH" altLang="en-US">
                <a:cs typeface="Arial" panose="020B0604020202020204" pitchFamily="34" charset="0"/>
              </a:rPr>
              <a:t>₱ 34,304.14</a:t>
            </a:r>
          </a:p>
          <a:p>
            <a:r>
              <a:rPr lang="en-PH" altLang="en-US">
                <a:cs typeface="Arial" panose="020B0604020202020204" pitchFamily="34" charset="0"/>
              </a:rPr>
              <a:t>net exposure of AMPC is ₱ 412,527.04</a:t>
            </a:r>
          </a:p>
          <a:p>
            <a:r>
              <a:rPr lang="en-PH" altLang="en-US">
                <a:cs typeface="Arial" panose="020B0604020202020204" pitchFamily="34" charset="0"/>
              </a:rPr>
              <a:t>not discussed with CreCom since employee was not available</a:t>
            </a:r>
          </a:p>
          <a:p>
            <a:r>
              <a:rPr lang="en-PH" altLang="en-US">
                <a:cs typeface="Arial" panose="020B0604020202020204" pitchFamily="34" charset="0"/>
              </a:rPr>
              <a:t>“Personal Financial Statement/Cash Flow For Credit Evaluation” not accomplished.</a:t>
            </a:r>
          </a:p>
        </p:txBody>
      </p:sp>
      <p:sp>
        <p:nvSpPr>
          <p:cNvPr id="4" name="Slide Number Placeholder 3"/>
          <p:cNvSpPr>
            <a:spLocks noGrp="1"/>
          </p:cNvSpPr>
          <p:nvPr>
            <p:ph type="sldNum" sz="quarter" idx="12"/>
          </p:nvPr>
        </p:nvSpPr>
        <p:spPr/>
        <p:txBody>
          <a:bodyPr/>
          <a:lstStyle/>
          <a:p>
            <a:fld id="{B3561BA9-CDCF-4958-B8AB-66F3BF063E13}" type="slidenum">
              <a:rPr lang="en-US" smtClean="0"/>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PH" altLang="en-US">
                <a:sym typeface="+mn-ea"/>
              </a:rPr>
              <a:t>Employee Loan Recommended for Restructuring-Case of  NG</a:t>
            </a:r>
            <a:endParaRPr lang="en-US"/>
          </a:p>
        </p:txBody>
      </p:sp>
      <p:graphicFrame>
        <p:nvGraphicFramePr>
          <p:cNvPr id="5" name="Content Placeholder 4"/>
          <p:cNvGraphicFramePr>
            <a:graphicFrameLocks noGrp="1"/>
          </p:cNvGraphicFramePr>
          <p:nvPr>
            <p:ph idx="1"/>
          </p:nvPr>
        </p:nvGraphicFramePr>
        <p:xfrm>
          <a:off x="838200" y="1825625"/>
          <a:ext cx="10515600" cy="3810000"/>
        </p:xfrm>
        <a:graphic>
          <a:graphicData uri="http://schemas.openxmlformats.org/drawingml/2006/table">
            <a:tbl>
              <a:tblPr firstRow="1" bandRow="1">
                <a:tableStyleId>{5C22544A-7EE6-4342-B048-85BDC9FD1C3A}</a:tableStyleId>
              </a:tblPr>
              <a:tblGrid>
                <a:gridCol w="8016240"/>
                <a:gridCol w="2499360"/>
              </a:tblGrid>
              <a:tr h="381000">
                <a:tc>
                  <a:txBody>
                    <a:bodyPr/>
                    <a:lstStyle/>
                    <a:p>
                      <a:pPr>
                        <a:buNone/>
                      </a:pPr>
                      <a:r>
                        <a:rPr lang="en-PH" altLang="en-US"/>
                        <a:t>  Balance of loan for restructuring</a:t>
                      </a:r>
                    </a:p>
                  </a:txBody>
                  <a:tcPr/>
                </a:tc>
                <a:tc>
                  <a:txBody>
                    <a:bodyPr/>
                    <a:lstStyle/>
                    <a:p>
                      <a:pPr>
                        <a:buNone/>
                      </a:pPr>
                      <a:r>
                        <a:rPr lang="en-PH" altLang="en-US"/>
                        <a:t>  </a:t>
                      </a:r>
                      <a:r>
                        <a:rPr lang="en-PH" altLang="en-US">
                          <a:cs typeface="Arial" panose="020B0604020202020204" pitchFamily="34" charset="0"/>
                        </a:rPr>
                        <a:t>₱       108,241.82</a:t>
                      </a:r>
                    </a:p>
                  </a:txBody>
                  <a:tcPr/>
                </a:tc>
              </a:tr>
              <a:tr h="381000">
                <a:tc>
                  <a:txBody>
                    <a:bodyPr/>
                    <a:lstStyle/>
                    <a:p>
                      <a:pPr>
                        <a:buNone/>
                      </a:pPr>
                      <a:r>
                        <a:rPr lang="en-PH" altLang="en-US"/>
                        <a:t>  Term</a:t>
                      </a:r>
                    </a:p>
                  </a:txBody>
                  <a:tcPr/>
                </a:tc>
                <a:tc>
                  <a:txBody>
                    <a:bodyPr/>
                    <a:lstStyle/>
                    <a:p>
                      <a:pPr>
                        <a:buNone/>
                      </a:pPr>
                      <a:r>
                        <a:rPr lang="en-PH" altLang="en-US"/>
                        <a:t>   60 months (5 yrs)</a:t>
                      </a:r>
                    </a:p>
                  </a:txBody>
                  <a:tcPr/>
                </a:tc>
              </a:tr>
              <a:tr h="381000">
                <a:tc>
                  <a:txBody>
                    <a:bodyPr/>
                    <a:lstStyle/>
                    <a:p>
                      <a:pPr>
                        <a:buNone/>
                      </a:pPr>
                      <a:r>
                        <a:rPr lang="en-PH" altLang="en-US"/>
                        <a:t>   Interest rate </a:t>
                      </a:r>
                    </a:p>
                  </a:txBody>
                  <a:tcPr/>
                </a:tc>
                <a:tc>
                  <a:txBody>
                    <a:bodyPr/>
                    <a:lstStyle/>
                    <a:p>
                      <a:pPr>
                        <a:buNone/>
                      </a:pPr>
                      <a:r>
                        <a:rPr lang="en-PH" altLang="en-US"/>
                        <a:t>   35% flat rate</a:t>
                      </a:r>
                    </a:p>
                  </a:txBody>
                  <a:tcPr/>
                </a:tc>
              </a:tr>
              <a:tr h="381000">
                <a:tc>
                  <a:txBody>
                    <a:bodyPr/>
                    <a:lstStyle/>
                    <a:p>
                      <a:pPr>
                        <a:buNone/>
                      </a:pPr>
                      <a:r>
                        <a:rPr lang="en-PH" altLang="en-US"/>
                        <a:t>  Net exposure by AMPC:</a:t>
                      </a:r>
                    </a:p>
                  </a:txBody>
                  <a:tcPr/>
                </a:tc>
                <a:tc>
                  <a:txBody>
                    <a:bodyPr/>
                    <a:lstStyle/>
                    <a:p>
                      <a:pPr>
                        <a:buNone/>
                      </a:pPr>
                      <a:endParaRPr lang="en-US"/>
                    </a:p>
                  </a:txBody>
                  <a:tcPr/>
                </a:tc>
              </a:tr>
              <a:tr h="381000">
                <a:tc>
                  <a:txBody>
                    <a:bodyPr/>
                    <a:lstStyle/>
                    <a:p>
                      <a:pPr>
                        <a:buNone/>
                      </a:pPr>
                      <a:r>
                        <a:rPr lang="en-PH" altLang="en-US"/>
                        <a:t>       Prov-Regular </a:t>
                      </a:r>
                    </a:p>
                  </a:txBody>
                  <a:tcPr/>
                </a:tc>
                <a:tc>
                  <a:txBody>
                    <a:bodyPr/>
                    <a:lstStyle/>
                    <a:p>
                      <a:pPr>
                        <a:buNone/>
                      </a:pPr>
                      <a:r>
                        <a:rPr lang="en-PH" altLang="en-US"/>
                        <a:t>  </a:t>
                      </a:r>
                      <a:r>
                        <a:rPr lang="en-PH" altLang="en-US">
                          <a:cs typeface="Arial" panose="020B0604020202020204" pitchFamily="34" charset="0"/>
                        </a:rPr>
                        <a:t>₱       108,241.82</a:t>
                      </a:r>
                    </a:p>
                  </a:txBody>
                  <a:tcPr/>
                </a:tc>
              </a:tr>
              <a:tr h="381000">
                <a:tc>
                  <a:txBody>
                    <a:bodyPr/>
                    <a:lstStyle/>
                    <a:p>
                      <a:pPr>
                        <a:buNone/>
                      </a:pPr>
                      <a:r>
                        <a:rPr lang="en-PH" altLang="en-US"/>
                        <a:t>       Salary 37-60 months</a:t>
                      </a:r>
                    </a:p>
                  </a:txBody>
                  <a:tcPr/>
                </a:tc>
                <a:tc>
                  <a:txBody>
                    <a:bodyPr/>
                    <a:lstStyle/>
                    <a:p>
                      <a:pPr>
                        <a:buNone/>
                      </a:pPr>
                      <a:r>
                        <a:rPr lang="en-PH" altLang="en-US"/>
                        <a:t> </a:t>
                      </a:r>
                      <a:r>
                        <a:rPr lang="en-PH" altLang="en-US" u="sng"/>
                        <a:t>           198,708.25 </a:t>
                      </a:r>
                      <a:endParaRPr lang="en-PH" altLang="en-US"/>
                    </a:p>
                  </a:txBody>
                  <a:tcPr/>
                </a:tc>
              </a:tr>
              <a:tr h="381000">
                <a:tc>
                  <a:txBody>
                    <a:bodyPr/>
                    <a:lstStyle/>
                    <a:p>
                      <a:pPr>
                        <a:buNone/>
                      </a:pPr>
                      <a:r>
                        <a:rPr lang="en-PH" altLang="en-US"/>
                        <a:t>          Total: </a:t>
                      </a:r>
                    </a:p>
                  </a:txBody>
                  <a:tcPr/>
                </a:tc>
                <a:tc>
                  <a:txBody>
                    <a:bodyPr/>
                    <a:lstStyle/>
                    <a:p>
                      <a:pPr>
                        <a:buNone/>
                      </a:pPr>
                      <a:r>
                        <a:rPr lang="en-PH" altLang="en-US"/>
                        <a:t>  </a:t>
                      </a:r>
                      <a:r>
                        <a:rPr lang="en-PH" altLang="en-US">
                          <a:cs typeface="Arial" panose="020B0604020202020204" pitchFamily="34" charset="0"/>
                        </a:rPr>
                        <a:t>₱      306,950.07</a:t>
                      </a:r>
                    </a:p>
                  </a:txBody>
                  <a:tcPr/>
                </a:tc>
              </a:tr>
              <a:tr h="381000">
                <a:tc>
                  <a:txBody>
                    <a:bodyPr/>
                    <a:lstStyle/>
                    <a:p>
                      <a:pPr>
                        <a:buNone/>
                      </a:pPr>
                      <a:r>
                        <a:rPr lang="en-PH" altLang="en-US"/>
                        <a:t>       Less: Share capital</a:t>
                      </a:r>
                    </a:p>
                  </a:txBody>
                  <a:tcPr/>
                </a:tc>
                <a:tc>
                  <a:txBody>
                    <a:bodyPr/>
                    <a:lstStyle/>
                    <a:p>
                      <a:pPr>
                        <a:buNone/>
                      </a:pPr>
                      <a:r>
                        <a:rPr lang="en-PH" altLang="en-US"/>
                        <a:t>  </a:t>
                      </a:r>
                      <a:r>
                        <a:rPr lang="en-PH" altLang="en-US" u="sng"/>
                        <a:t>           52,726.35</a:t>
                      </a:r>
                    </a:p>
                  </a:txBody>
                  <a:tcPr/>
                </a:tc>
              </a:tr>
              <a:tr h="381000">
                <a:tc>
                  <a:txBody>
                    <a:bodyPr/>
                    <a:lstStyle/>
                    <a:p>
                      <a:pPr>
                        <a:buNone/>
                      </a:pPr>
                      <a:r>
                        <a:rPr lang="en-PH" altLang="en-US"/>
                        <a:t>      Net exposure by  AMPC</a:t>
                      </a:r>
                    </a:p>
                  </a:txBody>
                  <a:tcPr/>
                </a:tc>
                <a:tc>
                  <a:txBody>
                    <a:bodyPr/>
                    <a:lstStyle/>
                    <a:p>
                      <a:pPr>
                        <a:buNone/>
                      </a:pPr>
                      <a:r>
                        <a:rPr lang="en-PH" altLang="en-US"/>
                        <a:t>   </a:t>
                      </a:r>
                      <a:r>
                        <a:rPr lang="en-PH" altLang="en-US">
                          <a:cs typeface="Arial" panose="020B0604020202020204" pitchFamily="34" charset="0"/>
                        </a:rPr>
                        <a:t>₱     254,223.72  </a:t>
                      </a:r>
                    </a:p>
                  </a:txBody>
                  <a:tcPr/>
                </a:tc>
              </a:tr>
              <a:tr h="381000">
                <a:tc>
                  <a:txBody>
                    <a:bodyPr/>
                    <a:lstStyle/>
                    <a:p>
                      <a:pPr>
                        <a:buNone/>
                      </a:pPr>
                      <a:endParaRPr lang="en-PH" altLang="en-US"/>
                    </a:p>
                  </a:txBody>
                  <a:tcPr/>
                </a:tc>
                <a:tc>
                  <a:txBody>
                    <a:bodyPr/>
                    <a:lstStyle/>
                    <a:p>
                      <a:pPr>
                        <a:buNone/>
                      </a:pPr>
                      <a:r>
                        <a:rPr lang="en-PH" altLang="en-US">
                          <a:cs typeface="Arial" panose="020B0604020202020204" pitchFamily="34" charset="0"/>
                        </a:rPr>
                        <a:t>   =============</a:t>
                      </a:r>
                    </a:p>
                  </a:txBody>
                  <a:tcPr/>
                </a:tc>
              </a:tr>
            </a:tbl>
          </a:graphicData>
        </a:graphic>
      </p:graphicFrame>
      <p:sp>
        <p:nvSpPr>
          <p:cNvPr id="4" name="Slide Number Placeholder 3"/>
          <p:cNvSpPr>
            <a:spLocks noGrp="1"/>
          </p:cNvSpPr>
          <p:nvPr>
            <p:ph type="sldNum" sz="quarter" idx="12"/>
          </p:nvPr>
        </p:nvSpPr>
        <p:spPr/>
        <p:txBody>
          <a:bodyPr/>
          <a:lstStyle/>
          <a:p>
            <a:fld id="{B3561BA9-CDCF-4958-B8AB-66F3BF063E13}" type="slidenum">
              <a:rPr lang="en-US" smtClean="0"/>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PH" altLang="en-US">
                <a:sym typeface="+mn-ea"/>
              </a:rPr>
              <a:t>Employee Loan Recommended for Restructuring-Case of  NG</a:t>
            </a:r>
            <a:r>
              <a:rPr lang="en-US"/>
              <a:t> </a:t>
            </a:r>
            <a:r>
              <a:rPr lang="en-PH" altLang="en-US"/>
              <a:t>- 2</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43286667"/>
              </p:ext>
            </p:extLst>
          </p:nvPr>
        </p:nvGraphicFramePr>
        <p:xfrm>
          <a:off x="838200" y="1825625"/>
          <a:ext cx="10515600" cy="3429000"/>
        </p:xfrm>
        <a:graphic>
          <a:graphicData uri="http://schemas.openxmlformats.org/drawingml/2006/table">
            <a:tbl>
              <a:tblPr firstRow="1" bandRow="1">
                <a:tableStyleId>{5C22544A-7EE6-4342-B048-85BDC9FD1C3A}</a:tableStyleId>
              </a:tblPr>
              <a:tblGrid>
                <a:gridCol w="8074660"/>
                <a:gridCol w="2440940"/>
              </a:tblGrid>
              <a:tr h="381000">
                <a:tc>
                  <a:txBody>
                    <a:bodyPr/>
                    <a:lstStyle/>
                    <a:p>
                      <a:pPr>
                        <a:buNone/>
                      </a:pPr>
                      <a:endParaRPr lang="en-PH" altLang="en-US" dirty="0"/>
                    </a:p>
                  </a:txBody>
                  <a:tcPr/>
                </a:tc>
                <a:tc>
                  <a:txBody>
                    <a:bodyPr/>
                    <a:lstStyle/>
                    <a:p>
                      <a:pPr algn="ctr">
                        <a:buNone/>
                      </a:pPr>
                      <a:endParaRPr lang="en-PH" altLang="en-US"/>
                    </a:p>
                  </a:txBody>
                  <a:tcPr/>
                </a:tc>
              </a:tr>
              <a:tr h="381000">
                <a:tc>
                  <a:txBody>
                    <a:bodyPr/>
                    <a:lstStyle/>
                    <a:p>
                      <a:pPr>
                        <a:buNone/>
                      </a:pPr>
                      <a:r>
                        <a:rPr lang="en-PH" altLang="en-US"/>
                        <a:t>Computation of net pay available for loan amortization</a:t>
                      </a:r>
                    </a:p>
                  </a:txBody>
                  <a:tcPr/>
                </a:tc>
                <a:tc>
                  <a:txBody>
                    <a:bodyPr/>
                    <a:lstStyle/>
                    <a:p>
                      <a:pPr algn="ctr">
                        <a:buNone/>
                      </a:pPr>
                      <a:r>
                        <a:rPr lang="en-PH" altLang="en-US" dirty="0" smtClean="0"/>
                        <a:t>Amount</a:t>
                      </a:r>
                      <a:endParaRPr lang="en-PH" altLang="en-US" dirty="0"/>
                    </a:p>
                  </a:txBody>
                  <a:tcPr/>
                </a:tc>
              </a:tr>
              <a:tr h="381000">
                <a:tc>
                  <a:txBody>
                    <a:bodyPr/>
                    <a:lstStyle/>
                    <a:p>
                      <a:pPr>
                        <a:buNone/>
                      </a:pPr>
                      <a:r>
                        <a:rPr lang="en-PH" altLang="en-US"/>
                        <a:t>Basic Pay</a:t>
                      </a:r>
                    </a:p>
                  </a:txBody>
                  <a:tcPr/>
                </a:tc>
                <a:tc>
                  <a:txBody>
                    <a:bodyPr/>
                    <a:lstStyle/>
                    <a:p>
                      <a:pPr>
                        <a:buNone/>
                      </a:pPr>
                      <a:r>
                        <a:rPr lang="en-PH" altLang="en-US"/>
                        <a:t>     </a:t>
                      </a:r>
                      <a:r>
                        <a:rPr lang="en-PH" altLang="en-US">
                          <a:cs typeface="Arial" panose="020B0604020202020204" pitchFamily="34" charset="0"/>
                        </a:rPr>
                        <a:t>₱      13,934.50</a:t>
                      </a:r>
                    </a:p>
                  </a:txBody>
                  <a:tcPr/>
                </a:tc>
              </a:tr>
              <a:tr h="381000">
                <a:tc>
                  <a:txBody>
                    <a:bodyPr/>
                    <a:lstStyle/>
                    <a:p>
                      <a:pPr>
                        <a:buNone/>
                      </a:pPr>
                      <a:r>
                        <a:rPr lang="en-PH" altLang="en-US"/>
                        <a:t>Less: andaory deductions (incl SSS loans)  [for NG this is 72% of basic pay]</a:t>
                      </a:r>
                    </a:p>
                  </a:txBody>
                  <a:tcPr/>
                </a:tc>
                <a:tc>
                  <a:txBody>
                    <a:bodyPr/>
                    <a:lstStyle/>
                    <a:p>
                      <a:pPr>
                        <a:buNone/>
                      </a:pPr>
                      <a:r>
                        <a:rPr lang="en-PH" altLang="en-US"/>
                        <a:t>              10,040.50</a:t>
                      </a:r>
                    </a:p>
                  </a:txBody>
                  <a:tcPr/>
                </a:tc>
              </a:tr>
              <a:tr h="381000">
                <a:tc>
                  <a:txBody>
                    <a:bodyPr/>
                    <a:lstStyle/>
                    <a:p>
                      <a:pPr>
                        <a:buNone/>
                      </a:pPr>
                      <a:r>
                        <a:rPr lang="en-PH" altLang="en-US"/>
                        <a:t>Net take home pay </a:t>
                      </a:r>
                    </a:p>
                  </a:txBody>
                  <a:tcPr/>
                </a:tc>
                <a:tc>
                  <a:txBody>
                    <a:bodyPr/>
                    <a:lstStyle/>
                    <a:p>
                      <a:pPr>
                        <a:buNone/>
                      </a:pPr>
                      <a:r>
                        <a:rPr lang="en-PH" altLang="en-US"/>
                        <a:t>     </a:t>
                      </a:r>
                      <a:r>
                        <a:rPr lang="en-PH" altLang="en-US">
                          <a:cs typeface="Arial" panose="020B0604020202020204" pitchFamily="34" charset="0"/>
                        </a:rPr>
                        <a:t>₱        3,894.00</a:t>
                      </a:r>
                    </a:p>
                  </a:txBody>
                  <a:tcPr/>
                </a:tc>
              </a:tr>
              <a:tr h="381000">
                <a:tc>
                  <a:txBody>
                    <a:bodyPr/>
                    <a:lstStyle/>
                    <a:p>
                      <a:pPr>
                        <a:buNone/>
                      </a:pPr>
                      <a:r>
                        <a:rPr lang="en-PH" altLang="en-US"/>
                        <a:t>Less: Required 20% (of basic pay) minimum take home  pay</a:t>
                      </a:r>
                    </a:p>
                  </a:txBody>
                  <a:tcPr/>
                </a:tc>
                <a:tc>
                  <a:txBody>
                    <a:bodyPr/>
                    <a:lstStyle/>
                    <a:p>
                      <a:pPr>
                        <a:buNone/>
                      </a:pPr>
                      <a:r>
                        <a:rPr lang="en-PH" altLang="en-US"/>
                        <a:t>                2,786.90</a:t>
                      </a:r>
                    </a:p>
                  </a:txBody>
                  <a:tcPr/>
                </a:tc>
              </a:tr>
              <a:tr h="381000">
                <a:tc>
                  <a:txBody>
                    <a:bodyPr/>
                    <a:lstStyle/>
                    <a:p>
                      <a:pPr>
                        <a:buNone/>
                      </a:pPr>
                      <a:r>
                        <a:rPr lang="en-PH" altLang="en-US"/>
                        <a:t>Amount available for debt service</a:t>
                      </a:r>
                    </a:p>
                  </a:txBody>
                  <a:tcPr/>
                </a:tc>
                <a:tc>
                  <a:txBody>
                    <a:bodyPr/>
                    <a:lstStyle/>
                    <a:p>
                      <a:pPr>
                        <a:buNone/>
                      </a:pPr>
                      <a:r>
                        <a:rPr lang="en-PH" altLang="en-US"/>
                        <a:t>     </a:t>
                      </a:r>
                      <a:r>
                        <a:rPr lang="en-PH" altLang="en-US">
                          <a:cs typeface="Arial" panose="020B0604020202020204" pitchFamily="34" charset="0"/>
                        </a:rPr>
                        <a:t>₱        1,107.10</a:t>
                      </a:r>
                    </a:p>
                  </a:txBody>
                  <a:tcPr/>
                </a:tc>
              </a:tr>
              <a:tr h="381000">
                <a:tc>
                  <a:txBody>
                    <a:bodyPr/>
                    <a:lstStyle/>
                    <a:p>
                      <a:pPr>
                        <a:buNone/>
                      </a:pPr>
                      <a:r>
                        <a:rPr lang="en-PH" altLang="en-US"/>
                        <a:t>Less: Required amount for restructured loan amortization </a:t>
                      </a:r>
                    </a:p>
                  </a:txBody>
                  <a:tcPr/>
                </a:tc>
                <a:tc>
                  <a:txBody>
                    <a:bodyPr/>
                    <a:lstStyle/>
                    <a:p>
                      <a:pPr>
                        <a:buNone/>
                      </a:pPr>
                      <a:r>
                        <a:rPr lang="en-PH" altLang="en-US"/>
                        <a:t>                5,021.63</a:t>
                      </a:r>
                    </a:p>
                  </a:txBody>
                  <a:tcPr/>
                </a:tc>
              </a:tr>
              <a:tr h="381000">
                <a:tc>
                  <a:txBody>
                    <a:bodyPr/>
                    <a:lstStyle/>
                    <a:p>
                      <a:pPr>
                        <a:buNone/>
                      </a:pPr>
                      <a:r>
                        <a:rPr lang="en-PH" altLang="en-US"/>
                        <a:t>Net-take home pay after loan amortization  (negative)</a:t>
                      </a:r>
                    </a:p>
                  </a:txBody>
                  <a:tcPr/>
                </a:tc>
                <a:tc>
                  <a:txBody>
                    <a:bodyPr/>
                    <a:lstStyle/>
                    <a:p>
                      <a:pPr>
                        <a:buNone/>
                      </a:pPr>
                      <a:r>
                        <a:rPr lang="en-PH" altLang="en-US"/>
                        <a:t>     (</a:t>
                      </a:r>
                      <a:r>
                        <a:rPr lang="en-PH" altLang="en-US">
                          <a:cs typeface="Arial" panose="020B0604020202020204" pitchFamily="34" charset="0"/>
                        </a:rPr>
                        <a:t>₱       3,914.53)</a:t>
                      </a:r>
                    </a:p>
                  </a:txBody>
                  <a:tcPr/>
                </a:tc>
              </a:tr>
            </a:tbl>
          </a:graphicData>
        </a:graphic>
      </p:graphicFrame>
      <p:sp>
        <p:nvSpPr>
          <p:cNvPr id="4" name="Slide Number Placeholder 3"/>
          <p:cNvSpPr>
            <a:spLocks noGrp="1"/>
          </p:cNvSpPr>
          <p:nvPr>
            <p:ph type="sldNum" sz="quarter" idx="12"/>
          </p:nvPr>
        </p:nvSpPr>
        <p:spPr/>
        <p:txBody>
          <a:bodyPr/>
          <a:lstStyle/>
          <a:p>
            <a:fld id="{B3561BA9-CDCF-4958-B8AB-66F3BF063E13}" type="slidenum">
              <a:rPr lang="en-US" smtClean="0"/>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PH" altLang="en-US">
                <a:sym typeface="+mn-ea"/>
              </a:rPr>
              <a:t>Employee Loan Recommended for Restructuring-Case of  NG</a:t>
            </a:r>
            <a:r>
              <a:rPr lang="en-US">
                <a:sym typeface="+mn-ea"/>
              </a:rPr>
              <a:t> </a:t>
            </a:r>
            <a:r>
              <a:rPr lang="en-PH" altLang="en-US">
                <a:sym typeface="+mn-ea"/>
              </a:rPr>
              <a:t>- 3</a:t>
            </a:r>
            <a:r>
              <a:rPr lang="en-PH" altLang="en-US"/>
              <a:t/>
            </a:r>
            <a:br>
              <a:rPr lang="en-PH" altLang="en-US"/>
            </a:br>
            <a:endParaRPr lang="en-US"/>
          </a:p>
        </p:txBody>
      </p:sp>
      <p:sp>
        <p:nvSpPr>
          <p:cNvPr id="3" name="Content Placeholder 2"/>
          <p:cNvSpPr>
            <a:spLocks noGrp="1"/>
          </p:cNvSpPr>
          <p:nvPr>
            <p:ph idx="1"/>
          </p:nvPr>
        </p:nvSpPr>
        <p:spPr/>
        <p:txBody>
          <a:bodyPr/>
          <a:lstStyle/>
          <a:p>
            <a:r>
              <a:rPr lang="en-PH" altLang="en-US"/>
              <a:t>The computation does not include the amortization required from the other loan</a:t>
            </a:r>
          </a:p>
          <a:p>
            <a:r>
              <a:rPr lang="en-PH" altLang="en-US"/>
              <a:t>obviously, NG would have a hard time meeting her loan obligations,  thus,the request for restructuring</a:t>
            </a:r>
          </a:p>
          <a:p>
            <a:r>
              <a:rPr lang="en-PH" altLang="en-US"/>
              <a:t>NG consented that her RATA and rice allowance of </a:t>
            </a:r>
            <a:r>
              <a:rPr lang="en-PH" altLang="en-US">
                <a:cs typeface="Arial" panose="020B0604020202020204" pitchFamily="34" charset="0"/>
              </a:rPr>
              <a:t>₱</a:t>
            </a:r>
            <a:r>
              <a:rPr lang="en-PH" altLang="en-US"/>
              <a:t>6,000 and </a:t>
            </a:r>
            <a:r>
              <a:rPr lang="en-PH" altLang="en-US">
                <a:cs typeface="Arial" panose="020B0604020202020204" pitchFamily="34" charset="0"/>
              </a:rPr>
              <a:t>₱</a:t>
            </a:r>
            <a:r>
              <a:rPr lang="en-PH" altLang="en-US"/>
              <a:t>2,500, respectively, or a total of </a:t>
            </a:r>
            <a:r>
              <a:rPr lang="en-PH" altLang="en-US">
                <a:cs typeface="Arial" panose="020B0604020202020204" pitchFamily="34" charset="0"/>
              </a:rPr>
              <a:t>₱8,500 shall be applied for monthly loan amortization;she has written HR about this </a:t>
            </a:r>
            <a:r>
              <a:rPr lang="en-PH" altLang="en-US"/>
              <a:t> </a:t>
            </a:r>
          </a:p>
        </p:txBody>
      </p:sp>
      <p:sp>
        <p:nvSpPr>
          <p:cNvPr id="4" name="Slide Number Placeholder 3"/>
          <p:cNvSpPr>
            <a:spLocks noGrp="1"/>
          </p:cNvSpPr>
          <p:nvPr>
            <p:ph type="sldNum" sz="quarter" idx="12"/>
          </p:nvPr>
        </p:nvSpPr>
        <p:spPr/>
        <p:txBody>
          <a:bodyPr/>
          <a:lstStyle/>
          <a:p>
            <a:fld id="{B3561BA9-CDCF-4958-B8AB-66F3BF063E13}" type="slidenum">
              <a:rPr lang="en-US" smtClean="0"/>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PH" altLang="en-US">
                <a:sym typeface="+mn-ea"/>
              </a:rPr>
              <a:t/>
            </a:r>
            <a:br>
              <a:rPr lang="en-PH" altLang="en-US">
                <a:sym typeface="+mn-ea"/>
              </a:rPr>
            </a:br>
            <a:r>
              <a:rPr lang="en-PH" altLang="en-US">
                <a:sym typeface="+mn-ea"/>
              </a:rPr>
              <a:t/>
            </a:r>
            <a:br>
              <a:rPr lang="en-PH" altLang="en-US">
                <a:sym typeface="+mn-ea"/>
              </a:rPr>
            </a:br>
            <a:r>
              <a:rPr lang="en-PH" altLang="en-US">
                <a:sym typeface="+mn-ea"/>
              </a:rPr>
              <a:t>Employee Loan Recommended for Restructuring-Case of  PL</a:t>
            </a:r>
            <a:r>
              <a:rPr lang="en-US">
                <a:sym typeface="+mn-ea"/>
              </a:rPr>
              <a:t>  </a:t>
            </a:r>
            <a:r>
              <a:rPr lang="en-US"/>
              <a:t/>
            </a:r>
            <a:br>
              <a:rPr lang="en-US"/>
            </a:br>
            <a:endParaRPr lang="en-PH" alt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37627440"/>
              </p:ext>
            </p:extLst>
          </p:nvPr>
        </p:nvGraphicFramePr>
        <p:xfrm>
          <a:off x="838200" y="1914525"/>
          <a:ext cx="10515600" cy="3218180"/>
        </p:xfrm>
        <a:graphic>
          <a:graphicData uri="http://schemas.openxmlformats.org/drawingml/2006/table">
            <a:tbl>
              <a:tblPr firstRow="1" bandRow="1">
                <a:tableStyleId>{5C22544A-7EE6-4342-B048-85BDC9FD1C3A}</a:tableStyleId>
              </a:tblPr>
              <a:tblGrid>
                <a:gridCol w="3505200"/>
                <a:gridCol w="3505200"/>
                <a:gridCol w="3505200"/>
              </a:tblGrid>
              <a:tr h="368300">
                <a:tc>
                  <a:txBody>
                    <a:bodyPr/>
                    <a:lstStyle/>
                    <a:p>
                      <a:pPr>
                        <a:buNone/>
                      </a:pPr>
                      <a:r>
                        <a:rPr lang="en-PH" altLang="en-US" dirty="0"/>
                        <a:t>Outstanding Loans</a:t>
                      </a:r>
                    </a:p>
                  </a:txBody>
                  <a:tcPr/>
                </a:tc>
                <a:tc>
                  <a:txBody>
                    <a:bodyPr/>
                    <a:lstStyle/>
                    <a:p>
                      <a:pPr>
                        <a:buNone/>
                      </a:pPr>
                      <a:r>
                        <a:rPr lang="en-PH" altLang="en-US"/>
                        <a:t>      Amount  Granted </a:t>
                      </a:r>
                    </a:p>
                  </a:txBody>
                  <a:tcPr/>
                </a:tc>
                <a:tc>
                  <a:txBody>
                    <a:bodyPr/>
                    <a:lstStyle/>
                    <a:p>
                      <a:pPr>
                        <a:buNone/>
                      </a:pPr>
                      <a:r>
                        <a:rPr lang="en-PH" altLang="en-US"/>
                        <a:t>      O/s Balanc e</a:t>
                      </a:r>
                    </a:p>
                  </a:txBody>
                  <a:tcPr/>
                </a:tc>
              </a:tr>
              <a:tr h="368300">
                <a:tc>
                  <a:txBody>
                    <a:bodyPr/>
                    <a:lstStyle/>
                    <a:p>
                      <a:pPr>
                        <a:buNone/>
                      </a:pPr>
                      <a:r>
                        <a:rPr lang="en-PH" altLang="en-US"/>
                        <a:t>Prov - Regular</a:t>
                      </a:r>
                    </a:p>
                  </a:txBody>
                  <a:tcPr/>
                </a:tc>
                <a:tc>
                  <a:txBody>
                    <a:bodyPr/>
                    <a:lstStyle/>
                    <a:p>
                      <a:pPr>
                        <a:buNone/>
                      </a:pPr>
                      <a:r>
                        <a:rPr lang="en-PH" altLang="en-US"/>
                        <a:t>   </a:t>
                      </a:r>
                      <a:r>
                        <a:rPr lang="en-PH" altLang="en-US">
                          <a:cs typeface="Arial" panose="020B0604020202020204" pitchFamily="34" charset="0"/>
                        </a:rPr>
                        <a:t>₱      601,162.50</a:t>
                      </a:r>
                    </a:p>
                  </a:txBody>
                  <a:tcPr/>
                </a:tc>
                <a:tc>
                  <a:txBody>
                    <a:bodyPr/>
                    <a:lstStyle/>
                    <a:p>
                      <a:pPr>
                        <a:buNone/>
                      </a:pPr>
                      <a:r>
                        <a:rPr lang="en-PH" altLang="en-US"/>
                        <a:t> </a:t>
                      </a:r>
                      <a:r>
                        <a:rPr lang="en-PH" altLang="en-US">
                          <a:cs typeface="Arial" panose="020B0604020202020204" pitchFamily="34" charset="0"/>
                        </a:rPr>
                        <a:t>₱     361,877.50</a:t>
                      </a:r>
                    </a:p>
                  </a:txBody>
                  <a:tcPr/>
                </a:tc>
              </a:tr>
              <a:tr h="368300">
                <a:tc>
                  <a:txBody>
                    <a:bodyPr/>
                    <a:lstStyle/>
                    <a:p>
                      <a:pPr>
                        <a:buNone/>
                      </a:pPr>
                      <a:r>
                        <a:rPr lang="en-PH" altLang="en-US" dirty="0" err="1" smtClean="0"/>
                        <a:t>Prov</a:t>
                      </a:r>
                      <a:r>
                        <a:rPr lang="en-PH" altLang="en-US" dirty="0" smtClean="0"/>
                        <a:t>-Regular</a:t>
                      </a:r>
                      <a:endParaRPr lang="en-PH" altLang="en-US" dirty="0"/>
                    </a:p>
                  </a:txBody>
                  <a:tcPr/>
                </a:tc>
                <a:tc>
                  <a:txBody>
                    <a:bodyPr/>
                    <a:lstStyle/>
                    <a:p>
                      <a:pPr>
                        <a:buNone/>
                      </a:pPr>
                      <a:r>
                        <a:rPr lang="en-PH" altLang="en-US"/>
                        <a:t>             235,272.02</a:t>
                      </a:r>
                    </a:p>
                  </a:txBody>
                  <a:tcPr/>
                </a:tc>
                <a:tc>
                  <a:txBody>
                    <a:bodyPr/>
                    <a:lstStyle/>
                    <a:p>
                      <a:pPr>
                        <a:buNone/>
                      </a:pPr>
                      <a:r>
                        <a:rPr lang="en-PH" altLang="en-US"/>
                        <a:t>           95,899.79</a:t>
                      </a:r>
                    </a:p>
                  </a:txBody>
                  <a:tcPr/>
                </a:tc>
              </a:tr>
              <a:tr h="368300">
                <a:tc>
                  <a:txBody>
                    <a:bodyPr/>
                    <a:lstStyle/>
                    <a:p>
                      <a:pPr>
                        <a:buNone/>
                      </a:pPr>
                      <a:r>
                        <a:rPr lang="en-PH" altLang="en-US" dirty="0" smtClean="0"/>
                        <a:t>Salary </a:t>
                      </a:r>
                      <a:r>
                        <a:rPr lang="en-PH" altLang="en-US" dirty="0"/>
                        <a:t>37-60 months</a:t>
                      </a:r>
                    </a:p>
                  </a:txBody>
                  <a:tcPr/>
                </a:tc>
                <a:tc>
                  <a:txBody>
                    <a:bodyPr/>
                    <a:lstStyle/>
                    <a:p>
                      <a:pPr>
                        <a:buNone/>
                      </a:pPr>
                      <a:r>
                        <a:rPr lang="en-PH" altLang="en-US"/>
                        <a:t>             350,000.00</a:t>
                      </a:r>
                    </a:p>
                  </a:txBody>
                  <a:tcPr/>
                </a:tc>
                <a:tc>
                  <a:txBody>
                    <a:bodyPr/>
                    <a:lstStyle/>
                    <a:p>
                      <a:pPr>
                        <a:buNone/>
                      </a:pPr>
                      <a:r>
                        <a:rPr lang="en-PH" altLang="en-US"/>
                        <a:t> </a:t>
                      </a:r>
                      <a:r>
                        <a:rPr lang="en-PH" altLang="en-US" u="sng"/>
                        <a:t>        317,916.63</a:t>
                      </a:r>
                    </a:p>
                  </a:txBody>
                  <a:tcPr/>
                </a:tc>
              </a:tr>
              <a:tr h="368300">
                <a:tc>
                  <a:txBody>
                    <a:bodyPr/>
                    <a:lstStyle/>
                    <a:p>
                      <a:pPr>
                        <a:buNone/>
                      </a:pPr>
                      <a:r>
                        <a:rPr lang="en-PH" altLang="en-US"/>
                        <a:t>   Total</a:t>
                      </a:r>
                    </a:p>
                  </a:txBody>
                  <a:tcPr/>
                </a:tc>
                <a:tc>
                  <a:txBody>
                    <a:bodyPr/>
                    <a:lstStyle/>
                    <a:p>
                      <a:pPr>
                        <a:buNone/>
                      </a:pPr>
                      <a:endParaRPr lang="en-US"/>
                    </a:p>
                  </a:txBody>
                  <a:tcPr/>
                </a:tc>
                <a:tc>
                  <a:txBody>
                    <a:bodyPr/>
                    <a:lstStyle/>
                    <a:p>
                      <a:pPr>
                        <a:buNone/>
                      </a:pPr>
                      <a:r>
                        <a:rPr lang="en-PH" altLang="en-US"/>
                        <a:t> </a:t>
                      </a:r>
                      <a:r>
                        <a:rPr lang="en-PH" altLang="en-US" u="sng"/>
                        <a:t> </a:t>
                      </a:r>
                      <a:r>
                        <a:rPr lang="en-PH" altLang="en-US" u="sng">
                          <a:cs typeface="Arial" panose="020B0604020202020204" pitchFamily="34" charset="0"/>
                        </a:rPr>
                        <a:t>₱    775,794.01</a:t>
                      </a:r>
                    </a:p>
                  </a:txBody>
                  <a:tcPr/>
                </a:tc>
              </a:tr>
              <a:tr h="368300">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tr>
              <a:tr h="368300">
                <a:tc>
                  <a:txBody>
                    <a:bodyPr/>
                    <a:lstStyle/>
                    <a:p>
                      <a:pPr>
                        <a:buNone/>
                      </a:pPr>
                      <a:r>
                        <a:rPr lang="en-PH" altLang="en-US"/>
                        <a:t>Basic Pay</a:t>
                      </a:r>
                    </a:p>
                  </a:txBody>
                  <a:tcPr/>
                </a:tc>
                <a:tc>
                  <a:txBody>
                    <a:bodyPr/>
                    <a:lstStyle/>
                    <a:p>
                      <a:pPr>
                        <a:buNone/>
                      </a:pPr>
                      <a:endParaRPr lang="en-US" dirty="0"/>
                    </a:p>
                  </a:txBody>
                  <a:tcPr/>
                </a:tc>
                <a:tc>
                  <a:txBody>
                    <a:bodyPr/>
                    <a:lstStyle/>
                    <a:p>
                      <a:pPr>
                        <a:buNone/>
                      </a:pPr>
                      <a:r>
                        <a:rPr lang="en-PH" altLang="en-US"/>
                        <a:t>  </a:t>
                      </a:r>
                      <a:r>
                        <a:rPr lang="en-PH" altLang="en-US">
                          <a:cs typeface="Arial" panose="020B0604020202020204" pitchFamily="34" charset="0"/>
                        </a:rPr>
                        <a:t>₱     21,962.88</a:t>
                      </a:r>
                    </a:p>
                  </a:txBody>
                  <a:tcPr/>
                </a:tc>
              </a:tr>
              <a:tr h="368300">
                <a:tc>
                  <a:txBody>
                    <a:bodyPr/>
                    <a:lstStyle/>
                    <a:p>
                      <a:pPr>
                        <a:buNone/>
                      </a:pPr>
                      <a:r>
                        <a:rPr lang="en-PH" altLang="en-US"/>
                        <a:t>Net take home pay after loan applied</a:t>
                      </a:r>
                    </a:p>
                  </a:txBody>
                  <a:tcPr/>
                </a:tc>
                <a:tc>
                  <a:txBody>
                    <a:bodyPr/>
                    <a:lstStyle/>
                    <a:p>
                      <a:pPr>
                        <a:buNone/>
                      </a:pPr>
                      <a:endParaRPr lang="en-US"/>
                    </a:p>
                  </a:txBody>
                  <a:tcPr/>
                </a:tc>
                <a:tc>
                  <a:txBody>
                    <a:bodyPr/>
                    <a:lstStyle/>
                    <a:p>
                      <a:pPr>
                        <a:buNone/>
                      </a:pPr>
                      <a:endParaRPr lang="en-PH" altLang="en-US"/>
                    </a:p>
                    <a:p>
                      <a:pPr>
                        <a:buNone/>
                      </a:pPr>
                      <a:r>
                        <a:rPr lang="en-PH" altLang="en-US"/>
                        <a:t>(</a:t>
                      </a:r>
                      <a:r>
                        <a:rPr lang="en-PH" altLang="en-US">
                          <a:cs typeface="Arial" panose="020B0604020202020204" pitchFamily="34" charset="0"/>
                        </a:rPr>
                        <a:t>₱      16,821.75)</a:t>
                      </a:r>
                    </a:p>
                  </a:txBody>
                  <a:tcPr/>
                </a:tc>
              </a:tr>
            </a:tbl>
          </a:graphicData>
        </a:graphic>
      </p:graphicFrame>
      <p:sp>
        <p:nvSpPr>
          <p:cNvPr id="4" name="Slide Number Placeholder 3"/>
          <p:cNvSpPr>
            <a:spLocks noGrp="1"/>
          </p:cNvSpPr>
          <p:nvPr>
            <p:ph type="sldNum" sz="quarter" idx="12"/>
          </p:nvPr>
        </p:nvSpPr>
        <p:spPr/>
        <p:txBody>
          <a:bodyPr/>
          <a:lstStyle/>
          <a:p>
            <a:fld id="{B3561BA9-CDCF-4958-B8AB-66F3BF063E13}" type="slidenum">
              <a:rPr lang="en-US" smtClean="0"/>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PH" altLang="en-US">
                <a:sym typeface="+mn-ea"/>
              </a:rPr>
              <a:t>Employee Loan Recommended for Restructuring-Case of  PL</a:t>
            </a:r>
            <a:r>
              <a:rPr lang="en-US">
                <a:sym typeface="+mn-ea"/>
              </a:rPr>
              <a:t>  </a:t>
            </a:r>
            <a:r>
              <a:rPr lang="en-PH" altLang="en-US">
                <a:sym typeface="+mn-ea"/>
              </a:rPr>
              <a:t>-2 </a:t>
            </a:r>
          </a:p>
        </p:txBody>
      </p:sp>
      <p:sp>
        <p:nvSpPr>
          <p:cNvPr id="3" name="Content Placeholder 2"/>
          <p:cNvSpPr>
            <a:spLocks noGrp="1"/>
          </p:cNvSpPr>
          <p:nvPr>
            <p:ph idx="1"/>
          </p:nvPr>
        </p:nvSpPr>
        <p:spPr/>
        <p:txBody>
          <a:bodyPr/>
          <a:lstStyle/>
          <a:p>
            <a:r>
              <a:rPr lang="en-PH" altLang="en-US"/>
              <a:t>Pl applied for a restructured loan today for </a:t>
            </a:r>
            <a:r>
              <a:rPr lang="en-PH" altLang="en-US">
                <a:cs typeface="Arial" panose="020B0604020202020204" pitchFamily="34" charset="0"/>
              </a:rPr>
              <a:t>₱ 106,800.00</a:t>
            </a:r>
          </a:p>
          <a:p>
            <a:r>
              <a:rPr lang="en-PH" altLang="en-US">
                <a:cs typeface="Arial" panose="020B0604020202020204" pitchFamily="34" charset="0"/>
              </a:rPr>
              <a:t>based on available data, subject will find it difficult to pay loans considering he has a negative take home pay  of negati ve ₱16,821.75</a:t>
            </a:r>
          </a:p>
          <a:p>
            <a:r>
              <a:rPr lang="en-PH" altLang="en-US">
                <a:cs typeface="Arial" panose="020B0604020202020204" pitchFamily="34" charset="0"/>
              </a:rPr>
              <a:t>co-maker is an AMPC employee too which  cannot even qualify to assume the loan</a:t>
            </a:r>
          </a:p>
          <a:p>
            <a:r>
              <a:rPr lang="en-PH" altLang="en-US">
                <a:cs typeface="Arial" panose="020B0604020202020204" pitchFamily="34" charset="0"/>
              </a:rPr>
              <a:t>principal borrower and co-maker should present a reliable income plus any other sources of income to determine capacity to pay</a:t>
            </a:r>
          </a:p>
          <a:p>
            <a:r>
              <a:rPr lang="en-PH" altLang="en-US">
                <a:cs typeface="Arial" panose="020B0604020202020204" pitchFamily="34" charset="0"/>
              </a:rPr>
              <a:t>require borrower to submit hard collaterals. </a:t>
            </a:r>
          </a:p>
        </p:txBody>
      </p:sp>
      <p:sp>
        <p:nvSpPr>
          <p:cNvPr id="4" name="Slide Number Placeholder 3"/>
          <p:cNvSpPr>
            <a:spLocks noGrp="1"/>
          </p:cNvSpPr>
          <p:nvPr>
            <p:ph type="sldNum" sz="quarter" idx="12"/>
          </p:nvPr>
        </p:nvSpPr>
        <p:spPr/>
        <p:txBody>
          <a:bodyPr/>
          <a:lstStyle/>
          <a:p>
            <a:fld id="{B3561BA9-CDCF-4958-B8AB-66F3BF063E13}" type="slidenum">
              <a:rPr lang="en-US" smtClean="0"/>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37</a:t>
            </a:fld>
            <a:endParaRPr lang="en-US"/>
          </a:p>
        </p:txBody>
      </p:sp>
      <p:pic>
        <p:nvPicPr>
          <p:cNvPr id="5" name="Content Placeholder 4" descr="THANK YOU LORD"/>
          <p:cNvPicPr>
            <a:picLocks noGrp="1" noChangeAspect="1"/>
          </p:cNvPicPr>
          <p:nvPr>
            <p:ph idx="1"/>
          </p:nvPr>
        </p:nvPicPr>
        <p:blipFill>
          <a:blip r:embed="rId2"/>
          <a:stretch>
            <a:fillRect/>
          </a:stretch>
        </p:blipFill>
        <p:spPr>
          <a:xfrm>
            <a:off x="3428365" y="1864360"/>
            <a:ext cx="6445885" cy="416687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38</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altLang="en-US"/>
              <a:t>Function of Household Income and Expenditures Form -2</a:t>
            </a:r>
          </a:p>
        </p:txBody>
      </p:sp>
      <p:sp>
        <p:nvSpPr>
          <p:cNvPr id="3" name="Content Placeholder 2"/>
          <p:cNvSpPr>
            <a:spLocks noGrp="1"/>
          </p:cNvSpPr>
          <p:nvPr>
            <p:ph idx="1"/>
          </p:nvPr>
        </p:nvSpPr>
        <p:spPr/>
        <p:txBody>
          <a:bodyPr/>
          <a:lstStyle/>
          <a:p>
            <a:r>
              <a:rPr lang="en-PH" altLang="en-US"/>
              <a:t> Determine his/net cash outflow from the reported total  income less  expenditures and cash outlays as a basis for his/her capacity to pay</a:t>
            </a:r>
          </a:p>
          <a:p>
            <a:r>
              <a:rPr lang="en-PH" altLang="en-US"/>
              <a:t>Determine the amount he/she can borrow by multiplying his/her computed net cash outflow (also known as disposable income or cash available for investment) by the number of months the loan will be paid;     </a:t>
            </a:r>
          </a:p>
          <a:p>
            <a:r>
              <a:rPr lang="en-PH" altLang="en-US"/>
              <a:t> Analysis of this form (when filled up accurately) will show where the borrower get his/her income; reveals also his/her spending habits and how he/she saves part of his/her income, and ultimately his/her capacity to pay.</a:t>
            </a:r>
          </a:p>
        </p:txBody>
      </p:sp>
      <p:sp>
        <p:nvSpPr>
          <p:cNvPr id="4" name="Slide Number Placeholder 3"/>
          <p:cNvSpPr>
            <a:spLocks noGrp="1"/>
          </p:cNvSpPr>
          <p:nvPr>
            <p:ph type="sldNum" sz="quarter" idx="12"/>
          </p:nvPr>
        </p:nvSpPr>
        <p:spPr/>
        <p:txBody>
          <a:bodyPr/>
          <a:lstStyle/>
          <a:p>
            <a:fld id="{B3561BA9-CDCF-4958-B8AB-66F3BF063E13}"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altLang="en-US"/>
              <a:t>Household Income and Expenditure Form-</a:t>
            </a:r>
            <a:br>
              <a:rPr lang="en-PH" altLang="en-US"/>
            </a:br>
            <a:r>
              <a:rPr lang="en-PH" altLang="en-US"/>
              <a:t>First Part - the Sources of Income</a:t>
            </a:r>
          </a:p>
        </p:txBody>
      </p:sp>
      <p:graphicFrame>
        <p:nvGraphicFramePr>
          <p:cNvPr id="6" name="Content Placeholder 5"/>
          <p:cNvGraphicFramePr>
            <a:graphicFrameLocks noGrp="1"/>
          </p:cNvGraphicFramePr>
          <p:nvPr>
            <p:ph idx="1"/>
          </p:nvPr>
        </p:nvGraphicFramePr>
        <p:xfrm>
          <a:off x="838200" y="1825625"/>
          <a:ext cx="10515600" cy="4423410"/>
        </p:xfrm>
        <a:graphic>
          <a:graphicData uri="http://schemas.openxmlformats.org/drawingml/2006/table">
            <a:tbl>
              <a:tblPr firstRow="1" bandRow="1">
                <a:tableStyleId>{5C22544A-7EE6-4342-B048-85BDC9FD1C3A}</a:tableStyleId>
              </a:tblPr>
              <a:tblGrid>
                <a:gridCol w="3505200"/>
                <a:gridCol w="3505200"/>
                <a:gridCol w="3505200"/>
              </a:tblGrid>
              <a:tr h="582930">
                <a:tc>
                  <a:txBody>
                    <a:bodyPr/>
                    <a:lstStyle/>
                    <a:p>
                      <a:pPr>
                        <a:buNone/>
                      </a:pPr>
                      <a:endParaRPr lang="en-PH" altLang="en-US"/>
                    </a:p>
                    <a:p>
                      <a:pPr>
                        <a:buNone/>
                      </a:pPr>
                      <a:r>
                        <a:rPr lang="en-PH" altLang="en-US"/>
                        <a:t>SOURCES OF INCOME</a:t>
                      </a:r>
                    </a:p>
                  </a:txBody>
                  <a:tcPr/>
                </a:tc>
                <a:tc>
                  <a:txBody>
                    <a:bodyPr/>
                    <a:lstStyle/>
                    <a:p>
                      <a:pPr>
                        <a:buNone/>
                      </a:pPr>
                      <a:r>
                        <a:rPr lang="en-PH" altLang="en-US"/>
                        <a:t>                BORROWER</a:t>
                      </a:r>
                    </a:p>
                    <a:p>
                      <a:pPr>
                        <a:buNone/>
                      </a:pPr>
                      <a:r>
                        <a:rPr lang="en-PH" altLang="en-US"/>
                        <a:t>          MONTHLY INCOME</a:t>
                      </a:r>
                    </a:p>
                  </a:txBody>
                  <a:tcPr/>
                </a:tc>
                <a:tc>
                  <a:txBody>
                    <a:bodyPr/>
                    <a:lstStyle/>
                    <a:p>
                      <a:pPr>
                        <a:buNone/>
                      </a:pPr>
                      <a:r>
                        <a:rPr lang="en-PH" altLang="en-US"/>
                        <a:t>                           SPOUSE</a:t>
                      </a:r>
                    </a:p>
                    <a:p>
                      <a:pPr>
                        <a:buNone/>
                      </a:pPr>
                      <a:r>
                        <a:rPr lang="en-PH" altLang="en-US"/>
                        <a:t>              MONTHLY INCOME</a:t>
                      </a:r>
                    </a:p>
                  </a:txBody>
                  <a:tcPr/>
                </a:tc>
              </a:tr>
              <a:tr h="583565">
                <a:tc>
                  <a:txBody>
                    <a:bodyPr/>
                    <a:lstStyle/>
                    <a:p>
                      <a:pPr>
                        <a:buNone/>
                      </a:pPr>
                      <a:endParaRPr lang="en-PH" altLang="en-US"/>
                    </a:p>
                    <a:p>
                      <a:pPr>
                        <a:buNone/>
                      </a:pPr>
                      <a:r>
                        <a:rPr lang="en-PH" altLang="en-US"/>
                        <a:t>1. Salaries and Wages (net)</a:t>
                      </a:r>
                    </a:p>
                  </a:txBody>
                  <a:tcPr/>
                </a:tc>
                <a:tc>
                  <a:txBody>
                    <a:bodyPr/>
                    <a:lstStyle/>
                    <a:p>
                      <a:pPr>
                        <a:buNone/>
                      </a:pPr>
                      <a:endParaRPr lang="en-US"/>
                    </a:p>
                  </a:txBody>
                  <a:tcPr/>
                </a:tc>
                <a:tc>
                  <a:txBody>
                    <a:bodyPr/>
                    <a:lstStyle/>
                    <a:p>
                      <a:pPr>
                        <a:buNone/>
                      </a:pPr>
                      <a:endParaRPr lang="en-US"/>
                    </a:p>
                  </a:txBody>
                  <a:tcPr/>
                </a:tc>
              </a:tr>
              <a:tr h="582930">
                <a:tc>
                  <a:txBody>
                    <a:bodyPr/>
                    <a:lstStyle/>
                    <a:p>
                      <a:pPr>
                        <a:buNone/>
                      </a:pPr>
                      <a:endParaRPr lang="en-US"/>
                    </a:p>
                    <a:p>
                      <a:pPr>
                        <a:buNone/>
                      </a:pPr>
                      <a:r>
                        <a:rPr lang="en-PH" altLang="en-US"/>
                        <a:t>2. Income from Business (net)</a:t>
                      </a:r>
                    </a:p>
                  </a:txBody>
                  <a:tcPr/>
                </a:tc>
                <a:tc>
                  <a:txBody>
                    <a:bodyPr/>
                    <a:lstStyle/>
                    <a:p>
                      <a:pPr>
                        <a:buNone/>
                      </a:pPr>
                      <a:endParaRPr lang="en-US"/>
                    </a:p>
                  </a:txBody>
                  <a:tcPr/>
                </a:tc>
                <a:tc>
                  <a:txBody>
                    <a:bodyPr/>
                    <a:lstStyle/>
                    <a:p>
                      <a:pPr>
                        <a:buNone/>
                      </a:pPr>
                      <a:endParaRPr lang="en-US"/>
                    </a:p>
                  </a:txBody>
                  <a:tcPr/>
                </a:tc>
              </a:tr>
              <a:tr h="582930">
                <a:tc>
                  <a:txBody>
                    <a:bodyPr/>
                    <a:lstStyle/>
                    <a:p>
                      <a:pPr>
                        <a:buNone/>
                      </a:pPr>
                      <a:r>
                        <a:rPr lang="en-PH" altLang="en-US"/>
                        <a:t>3. Income from Investments/    Dividends</a:t>
                      </a:r>
                    </a:p>
                  </a:txBody>
                  <a:tcPr/>
                </a:tc>
                <a:tc>
                  <a:txBody>
                    <a:bodyPr/>
                    <a:lstStyle/>
                    <a:p>
                      <a:pPr>
                        <a:buNone/>
                      </a:pPr>
                      <a:endParaRPr lang="en-US"/>
                    </a:p>
                  </a:txBody>
                  <a:tcPr/>
                </a:tc>
                <a:tc>
                  <a:txBody>
                    <a:bodyPr/>
                    <a:lstStyle/>
                    <a:p>
                      <a:pPr>
                        <a:buNone/>
                      </a:pPr>
                      <a:endParaRPr lang="en-US"/>
                    </a:p>
                  </a:txBody>
                  <a:tcPr/>
                </a:tc>
              </a:tr>
              <a:tr h="582930">
                <a:tc>
                  <a:txBody>
                    <a:bodyPr/>
                    <a:lstStyle/>
                    <a:p>
                      <a:pPr>
                        <a:buNone/>
                      </a:pPr>
                      <a:endParaRPr lang="en-PH" altLang="en-US"/>
                    </a:p>
                    <a:p>
                      <a:pPr>
                        <a:buNone/>
                      </a:pPr>
                      <a:r>
                        <a:rPr lang="en-PH" altLang="en-US"/>
                        <a:t>4. Other Income   </a:t>
                      </a:r>
                      <a:endParaRPr lang="en-US"/>
                    </a:p>
                  </a:txBody>
                  <a:tcPr/>
                </a:tc>
                <a:tc>
                  <a:txBody>
                    <a:bodyPr/>
                    <a:lstStyle/>
                    <a:p>
                      <a:pPr>
                        <a:buNone/>
                      </a:pPr>
                      <a:endParaRPr lang="en-US"/>
                    </a:p>
                  </a:txBody>
                  <a:tcPr/>
                </a:tc>
                <a:tc>
                  <a:txBody>
                    <a:bodyPr/>
                    <a:lstStyle/>
                    <a:p>
                      <a:pPr>
                        <a:buNone/>
                      </a:pPr>
                      <a:endParaRPr lang="en-US"/>
                    </a:p>
                  </a:txBody>
                  <a:tcPr/>
                </a:tc>
              </a:tr>
              <a:tr h="583565">
                <a:tc>
                  <a:txBody>
                    <a:bodyPr/>
                    <a:lstStyle/>
                    <a:p>
                      <a:pPr>
                        <a:buNone/>
                      </a:pPr>
                      <a:endParaRPr lang="en-US"/>
                    </a:p>
                    <a:p>
                      <a:pPr>
                        <a:buNone/>
                      </a:pPr>
                      <a:r>
                        <a:rPr lang="en-PH" altLang="en-US"/>
                        <a:t>TOTAL INCOME</a:t>
                      </a:r>
                    </a:p>
                  </a:txBody>
                  <a:tcPr/>
                </a:tc>
                <a:tc>
                  <a:txBody>
                    <a:bodyPr/>
                    <a:lstStyle/>
                    <a:p>
                      <a:pPr>
                        <a:buNone/>
                      </a:pPr>
                      <a:endParaRPr lang="en-US"/>
                    </a:p>
                  </a:txBody>
                  <a:tcPr/>
                </a:tc>
                <a:tc>
                  <a:txBody>
                    <a:bodyPr/>
                    <a:lstStyle/>
                    <a:p>
                      <a:pPr>
                        <a:buNone/>
                      </a:pPr>
                      <a:endParaRPr lang="en-US"/>
                    </a:p>
                  </a:txBody>
                  <a:tcPr/>
                </a:tc>
              </a:tr>
              <a:tr h="582930">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tr>
            </a:tbl>
          </a:graphicData>
        </a:graphic>
      </p:graphicFrame>
      <p:sp>
        <p:nvSpPr>
          <p:cNvPr id="3" name="Slide Number Placeholder 2"/>
          <p:cNvSpPr>
            <a:spLocks noGrp="1"/>
          </p:cNvSpPr>
          <p:nvPr>
            <p:ph type="sldNum" sz="quarter" idx="12"/>
          </p:nvPr>
        </p:nvSpPr>
        <p:spPr/>
        <p:txBody>
          <a:bodyPr/>
          <a:lstStyle/>
          <a:p>
            <a:fld id="{B3561BA9-CDCF-4958-B8AB-66F3BF063E13}"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altLang="en-US">
                <a:sym typeface="+mn-ea"/>
              </a:rPr>
              <a:t>Household Income and Expenditure Form-</a:t>
            </a:r>
            <a:br>
              <a:rPr lang="en-PH" altLang="en-US">
                <a:sym typeface="+mn-ea"/>
              </a:rPr>
            </a:br>
            <a:r>
              <a:rPr lang="en-PH" altLang="en-US">
                <a:sym typeface="+mn-ea"/>
              </a:rPr>
              <a:t>Second Part - Expenditures and Cash Outlays:  A</a:t>
            </a:r>
            <a:r>
              <a:rPr lang="en-PH" altLang="en-US"/>
              <a:t/>
            </a:r>
            <a:br>
              <a:rPr lang="en-PH" altLang="en-US"/>
            </a:br>
            <a:endParaRPr lang="en-US"/>
          </a:p>
        </p:txBody>
      </p:sp>
      <p:graphicFrame>
        <p:nvGraphicFramePr>
          <p:cNvPr id="4" name="Content Placeholder 3"/>
          <p:cNvGraphicFramePr>
            <a:graphicFrameLocks noGrp="1"/>
          </p:cNvGraphicFramePr>
          <p:nvPr>
            <p:ph idx="1"/>
          </p:nvPr>
        </p:nvGraphicFramePr>
        <p:xfrm>
          <a:off x="838200" y="1825625"/>
          <a:ext cx="10515600" cy="4483100"/>
        </p:xfrm>
        <a:graphic>
          <a:graphicData uri="http://schemas.openxmlformats.org/drawingml/2006/table">
            <a:tbl>
              <a:tblPr firstRow="1" bandRow="1">
                <a:tableStyleId>{5C22544A-7EE6-4342-B048-85BDC9FD1C3A}</a:tableStyleId>
              </a:tblPr>
              <a:tblGrid>
                <a:gridCol w="3505200"/>
                <a:gridCol w="3505200"/>
                <a:gridCol w="3505200"/>
              </a:tblGrid>
              <a:tr h="642620">
                <a:tc>
                  <a:txBody>
                    <a:bodyPr/>
                    <a:lstStyle/>
                    <a:p>
                      <a:pPr>
                        <a:buNone/>
                      </a:pPr>
                      <a:r>
                        <a:rPr lang="en-PH" altLang="en-US"/>
                        <a:t>      </a:t>
                      </a:r>
                    </a:p>
                    <a:p>
                      <a:pPr>
                        <a:buNone/>
                      </a:pPr>
                      <a:r>
                        <a:rPr lang="en-PH" altLang="en-US"/>
                        <a:t>            EXPENDITURES</a:t>
                      </a:r>
                    </a:p>
                  </a:txBody>
                  <a:tcPr/>
                </a:tc>
                <a:tc>
                  <a:txBody>
                    <a:bodyPr/>
                    <a:lstStyle/>
                    <a:p>
                      <a:pPr>
                        <a:buNone/>
                      </a:pPr>
                      <a:r>
                        <a:rPr lang="en-PH" altLang="en-US"/>
                        <a:t>                BORROWER</a:t>
                      </a:r>
                    </a:p>
                    <a:p>
                      <a:pPr>
                        <a:buNone/>
                      </a:pPr>
                      <a:r>
                        <a:rPr lang="en-PH" altLang="en-US"/>
                        <a:t>         MONTHLY EXPENSES</a:t>
                      </a:r>
                    </a:p>
                  </a:txBody>
                  <a:tcPr/>
                </a:tc>
                <a:tc>
                  <a:txBody>
                    <a:bodyPr/>
                    <a:lstStyle/>
                    <a:p>
                      <a:pPr>
                        <a:buNone/>
                      </a:pPr>
                      <a:r>
                        <a:rPr lang="en-PH" altLang="en-US"/>
                        <a:t>                     SPOUSE</a:t>
                      </a:r>
                    </a:p>
                    <a:p>
                      <a:pPr>
                        <a:buNone/>
                      </a:pPr>
                      <a:r>
                        <a:rPr lang="en-PH" altLang="en-US"/>
                        <a:t>        MONTHLY EXPENSES</a:t>
                      </a:r>
                    </a:p>
                  </a:txBody>
                  <a:tcPr/>
                </a:tc>
              </a:tr>
              <a:tr h="569595">
                <a:tc>
                  <a:txBody>
                    <a:bodyPr/>
                    <a:lstStyle/>
                    <a:p>
                      <a:pPr>
                        <a:buNone/>
                      </a:pPr>
                      <a:endParaRPr lang="en-PH" altLang="en-US"/>
                    </a:p>
                    <a:p>
                      <a:pPr>
                        <a:buNone/>
                      </a:pPr>
                      <a:r>
                        <a:rPr lang="en-PH" altLang="en-US"/>
                        <a:t>1. Food Expenses</a:t>
                      </a:r>
                    </a:p>
                  </a:txBody>
                  <a:tcPr/>
                </a:tc>
                <a:tc>
                  <a:txBody>
                    <a:bodyPr/>
                    <a:lstStyle/>
                    <a:p>
                      <a:pPr>
                        <a:buNone/>
                      </a:pPr>
                      <a:endParaRPr lang="en-US"/>
                    </a:p>
                  </a:txBody>
                  <a:tcPr/>
                </a:tc>
                <a:tc>
                  <a:txBody>
                    <a:bodyPr/>
                    <a:lstStyle/>
                    <a:p>
                      <a:pPr>
                        <a:buNone/>
                      </a:pPr>
                      <a:endParaRPr lang="en-US"/>
                    </a:p>
                  </a:txBody>
                  <a:tcPr/>
                </a:tc>
              </a:tr>
              <a:tr h="568960">
                <a:tc>
                  <a:txBody>
                    <a:bodyPr/>
                    <a:lstStyle/>
                    <a:p>
                      <a:pPr>
                        <a:buNone/>
                      </a:pPr>
                      <a:endParaRPr lang="en-PH" altLang="en-US"/>
                    </a:p>
                    <a:p>
                      <a:pPr>
                        <a:buNone/>
                      </a:pPr>
                      <a:r>
                        <a:rPr lang="en-PH" altLang="en-US"/>
                        <a:t>2. House Rentals</a:t>
                      </a:r>
                    </a:p>
                  </a:txBody>
                  <a:tcPr/>
                </a:tc>
                <a:tc>
                  <a:txBody>
                    <a:bodyPr/>
                    <a:lstStyle/>
                    <a:p>
                      <a:pPr>
                        <a:buNone/>
                      </a:pPr>
                      <a:endParaRPr lang="en-US"/>
                    </a:p>
                  </a:txBody>
                  <a:tcPr/>
                </a:tc>
                <a:tc>
                  <a:txBody>
                    <a:bodyPr/>
                    <a:lstStyle/>
                    <a:p>
                      <a:pPr>
                        <a:buNone/>
                      </a:pPr>
                      <a:endParaRPr lang="en-US"/>
                    </a:p>
                  </a:txBody>
                  <a:tcPr/>
                </a:tc>
              </a:tr>
              <a:tr h="569595">
                <a:tc>
                  <a:txBody>
                    <a:bodyPr/>
                    <a:lstStyle/>
                    <a:p>
                      <a:pPr>
                        <a:buNone/>
                      </a:pPr>
                      <a:endParaRPr lang="en-PH" altLang="en-US"/>
                    </a:p>
                    <a:p>
                      <a:pPr>
                        <a:buNone/>
                      </a:pPr>
                      <a:r>
                        <a:rPr lang="en-PH" altLang="en-US"/>
                        <a:t>3. Education Fees: Tuition Fees</a:t>
                      </a:r>
                    </a:p>
                  </a:txBody>
                  <a:tcPr/>
                </a:tc>
                <a:tc>
                  <a:txBody>
                    <a:bodyPr/>
                    <a:lstStyle/>
                    <a:p>
                      <a:pPr>
                        <a:buNone/>
                      </a:pPr>
                      <a:endParaRPr lang="en-US"/>
                    </a:p>
                  </a:txBody>
                  <a:tcPr/>
                </a:tc>
                <a:tc>
                  <a:txBody>
                    <a:bodyPr/>
                    <a:lstStyle/>
                    <a:p>
                      <a:pPr>
                        <a:buNone/>
                      </a:pPr>
                      <a:endParaRPr lang="en-US"/>
                    </a:p>
                  </a:txBody>
                  <a:tcPr/>
                </a:tc>
              </a:tr>
              <a:tr h="568960">
                <a:tc>
                  <a:txBody>
                    <a:bodyPr/>
                    <a:lstStyle/>
                    <a:p>
                      <a:pPr>
                        <a:buNone/>
                      </a:pPr>
                      <a:r>
                        <a:rPr lang="en-PH" altLang="en-US"/>
                        <a:t>         Miscellaneous</a:t>
                      </a:r>
                    </a:p>
                    <a:p>
                      <a:pPr>
                        <a:buNone/>
                      </a:pPr>
                      <a:r>
                        <a:rPr lang="en-PH" altLang="en-US"/>
                        <a:t>          Books, School Supplies, etc.</a:t>
                      </a:r>
                    </a:p>
                  </a:txBody>
                  <a:tcPr/>
                </a:tc>
                <a:tc>
                  <a:txBody>
                    <a:bodyPr/>
                    <a:lstStyle/>
                    <a:p>
                      <a:pPr>
                        <a:buNone/>
                      </a:pPr>
                      <a:endParaRPr lang="en-US"/>
                    </a:p>
                  </a:txBody>
                  <a:tcPr/>
                </a:tc>
                <a:tc>
                  <a:txBody>
                    <a:bodyPr/>
                    <a:lstStyle/>
                    <a:p>
                      <a:pPr>
                        <a:buNone/>
                      </a:pPr>
                      <a:endParaRPr lang="en-US"/>
                    </a:p>
                  </a:txBody>
                  <a:tcPr/>
                </a:tc>
              </a:tr>
              <a:tr h="569595">
                <a:tc>
                  <a:txBody>
                    <a:bodyPr/>
                    <a:lstStyle/>
                    <a:p>
                      <a:pPr>
                        <a:buNone/>
                      </a:pPr>
                      <a:endParaRPr lang="en-PH" altLang="en-US"/>
                    </a:p>
                    <a:p>
                      <a:pPr>
                        <a:buNone/>
                      </a:pPr>
                      <a:r>
                        <a:rPr lang="en-PH" altLang="en-US"/>
                        <a:t>4. Clothing</a:t>
                      </a:r>
                    </a:p>
                  </a:txBody>
                  <a:tcPr/>
                </a:tc>
                <a:tc>
                  <a:txBody>
                    <a:bodyPr/>
                    <a:lstStyle/>
                    <a:p>
                      <a:pPr>
                        <a:buNone/>
                      </a:pPr>
                      <a:endParaRPr lang="en-US"/>
                    </a:p>
                  </a:txBody>
                  <a:tcPr/>
                </a:tc>
                <a:tc>
                  <a:txBody>
                    <a:bodyPr/>
                    <a:lstStyle/>
                    <a:p>
                      <a:pPr>
                        <a:buNone/>
                      </a:pPr>
                      <a:endParaRPr lang="en-US"/>
                    </a:p>
                  </a:txBody>
                  <a:tcPr/>
                </a:tc>
              </a:tr>
              <a:tr h="568960">
                <a:tc>
                  <a:txBody>
                    <a:bodyPr/>
                    <a:lstStyle/>
                    <a:p>
                      <a:pPr>
                        <a:buNone/>
                      </a:pPr>
                      <a:endParaRPr lang="en-PH" altLang="en-US"/>
                    </a:p>
                    <a:p>
                      <a:pPr>
                        <a:buNone/>
                      </a:pPr>
                      <a:r>
                        <a:rPr lang="en-PH" altLang="en-US"/>
                        <a:t>5.Medical and Dental Expense</a:t>
                      </a:r>
                    </a:p>
                  </a:txBody>
                  <a:tcPr/>
                </a:tc>
                <a:tc>
                  <a:txBody>
                    <a:bodyPr/>
                    <a:lstStyle/>
                    <a:p>
                      <a:pPr>
                        <a:buNone/>
                      </a:pPr>
                      <a:endParaRPr lang="en-US"/>
                    </a:p>
                  </a:txBody>
                  <a:tcPr/>
                </a:tc>
                <a:tc>
                  <a:txBody>
                    <a:bodyPr/>
                    <a:lstStyle/>
                    <a:p>
                      <a:pPr>
                        <a:buNone/>
                      </a:pPr>
                      <a:endParaRPr lang="en-US"/>
                    </a:p>
                  </a:txBody>
                  <a:tcPr/>
                </a:tc>
              </a:tr>
            </a:tbl>
          </a:graphicData>
        </a:graphic>
      </p:graphicFrame>
      <p:sp>
        <p:nvSpPr>
          <p:cNvPr id="3" name="Slide Number Placeholder 2"/>
          <p:cNvSpPr>
            <a:spLocks noGrp="1"/>
          </p:cNvSpPr>
          <p:nvPr>
            <p:ph type="sldNum" sz="quarter" idx="12"/>
          </p:nvPr>
        </p:nvSpPr>
        <p:spPr/>
        <p:txBody>
          <a:bodyPr/>
          <a:lstStyle/>
          <a:p>
            <a:fld id="{B3561BA9-CDCF-4958-B8AB-66F3BF063E13}"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altLang="en-US">
                <a:sym typeface="+mn-ea"/>
              </a:rPr>
              <a:t>Household Income and Expenditure Form-</a:t>
            </a:r>
            <a:br>
              <a:rPr lang="en-PH" altLang="en-US">
                <a:sym typeface="+mn-ea"/>
              </a:rPr>
            </a:br>
            <a:r>
              <a:rPr lang="en-PH" altLang="en-US">
                <a:sym typeface="+mn-ea"/>
              </a:rPr>
              <a:t>Second Part - Expenditures and Cash Outlays:  B</a:t>
            </a:r>
            <a:endParaRPr lang="en-US"/>
          </a:p>
        </p:txBody>
      </p:sp>
      <p:graphicFrame>
        <p:nvGraphicFramePr>
          <p:cNvPr id="4" name="Content Placeholder 3"/>
          <p:cNvGraphicFramePr>
            <a:graphicFrameLocks noGrp="1"/>
          </p:cNvGraphicFramePr>
          <p:nvPr>
            <p:ph idx="1"/>
          </p:nvPr>
        </p:nvGraphicFramePr>
        <p:xfrm>
          <a:off x="766445" y="1825625"/>
          <a:ext cx="10587355" cy="4480560"/>
        </p:xfrm>
        <a:graphic>
          <a:graphicData uri="http://schemas.openxmlformats.org/drawingml/2006/table">
            <a:tbl>
              <a:tblPr firstRow="1" bandRow="1">
                <a:tableStyleId>{5C22544A-7EE6-4342-B048-85BDC9FD1C3A}</a:tableStyleId>
              </a:tblPr>
              <a:tblGrid>
                <a:gridCol w="3576955"/>
                <a:gridCol w="3505200"/>
                <a:gridCol w="3505200"/>
              </a:tblGrid>
              <a:tr h="575945">
                <a:tc>
                  <a:txBody>
                    <a:bodyPr/>
                    <a:lstStyle/>
                    <a:p>
                      <a:pPr>
                        <a:buNone/>
                      </a:pPr>
                      <a:r>
                        <a:rPr lang="en-PH" altLang="en-US"/>
                        <a:t>      </a:t>
                      </a:r>
                    </a:p>
                    <a:p>
                      <a:pPr>
                        <a:buNone/>
                      </a:pPr>
                      <a:r>
                        <a:rPr lang="en-PH" altLang="en-US"/>
                        <a:t>            EXPENDITURES</a:t>
                      </a:r>
                    </a:p>
                  </a:txBody>
                  <a:tcPr/>
                </a:tc>
                <a:tc>
                  <a:txBody>
                    <a:bodyPr/>
                    <a:lstStyle/>
                    <a:p>
                      <a:pPr>
                        <a:buNone/>
                      </a:pPr>
                      <a:r>
                        <a:rPr lang="en-PH" altLang="en-US"/>
                        <a:t>                BORROWER</a:t>
                      </a:r>
                    </a:p>
                    <a:p>
                      <a:pPr>
                        <a:buNone/>
                      </a:pPr>
                      <a:r>
                        <a:rPr lang="en-PH" altLang="en-US"/>
                        <a:t>         MONTHLY EXPENSES</a:t>
                      </a:r>
                    </a:p>
                  </a:txBody>
                  <a:tcPr/>
                </a:tc>
                <a:tc>
                  <a:txBody>
                    <a:bodyPr/>
                    <a:lstStyle/>
                    <a:p>
                      <a:pPr>
                        <a:buNone/>
                      </a:pPr>
                      <a:r>
                        <a:rPr lang="en-PH" altLang="en-US"/>
                        <a:t>                     SPOUSE</a:t>
                      </a:r>
                    </a:p>
                    <a:p>
                      <a:pPr>
                        <a:buNone/>
                      </a:pPr>
                      <a:r>
                        <a:rPr lang="en-PH" altLang="en-US"/>
                        <a:t>        MONTHLY EXPENSES</a:t>
                      </a:r>
                    </a:p>
                  </a:txBody>
                  <a:tcPr/>
                </a:tc>
              </a:tr>
              <a:tr h="576580">
                <a:tc>
                  <a:txBody>
                    <a:bodyPr/>
                    <a:lstStyle/>
                    <a:p>
                      <a:pPr>
                        <a:buNone/>
                      </a:pPr>
                      <a:endParaRPr lang="en-PH" altLang="en-US"/>
                    </a:p>
                    <a:p>
                      <a:pPr>
                        <a:buNone/>
                      </a:pPr>
                      <a:r>
                        <a:rPr lang="en-PH" altLang="en-US"/>
                        <a:t>6.Personal Hygiene Expense</a:t>
                      </a:r>
                    </a:p>
                  </a:txBody>
                  <a:tcPr/>
                </a:tc>
                <a:tc>
                  <a:txBody>
                    <a:bodyPr/>
                    <a:lstStyle/>
                    <a:p>
                      <a:pPr>
                        <a:buNone/>
                      </a:pPr>
                      <a:endParaRPr lang="en-US"/>
                    </a:p>
                  </a:txBody>
                  <a:tcPr/>
                </a:tc>
                <a:tc>
                  <a:txBody>
                    <a:bodyPr/>
                    <a:lstStyle/>
                    <a:p>
                      <a:pPr>
                        <a:buNone/>
                      </a:pPr>
                      <a:endParaRPr lang="en-US"/>
                    </a:p>
                  </a:txBody>
                  <a:tcPr/>
                </a:tc>
              </a:tr>
              <a:tr h="575945">
                <a:tc>
                  <a:txBody>
                    <a:bodyPr/>
                    <a:lstStyle/>
                    <a:p>
                      <a:pPr>
                        <a:buNone/>
                      </a:pPr>
                      <a:endParaRPr lang="en-PH" altLang="en-US"/>
                    </a:p>
                    <a:p>
                      <a:pPr>
                        <a:buNone/>
                      </a:pPr>
                      <a:r>
                        <a:rPr lang="en-PH" altLang="en-US"/>
                        <a:t>7. Cooking Gas Expense</a:t>
                      </a:r>
                    </a:p>
                  </a:txBody>
                  <a:tcPr/>
                </a:tc>
                <a:tc>
                  <a:txBody>
                    <a:bodyPr/>
                    <a:lstStyle/>
                    <a:p>
                      <a:pPr>
                        <a:buNone/>
                      </a:pPr>
                      <a:endParaRPr lang="en-US"/>
                    </a:p>
                  </a:txBody>
                  <a:tcPr/>
                </a:tc>
                <a:tc>
                  <a:txBody>
                    <a:bodyPr/>
                    <a:lstStyle/>
                    <a:p>
                      <a:pPr>
                        <a:buNone/>
                      </a:pPr>
                      <a:endParaRPr lang="en-US"/>
                    </a:p>
                  </a:txBody>
                  <a:tcPr/>
                </a:tc>
              </a:tr>
              <a:tr h="576580">
                <a:tc>
                  <a:txBody>
                    <a:bodyPr/>
                    <a:lstStyle/>
                    <a:p>
                      <a:pPr>
                        <a:buNone/>
                      </a:pPr>
                      <a:endParaRPr lang="en-PH" altLang="en-US"/>
                    </a:p>
                    <a:p>
                      <a:pPr>
                        <a:buNone/>
                      </a:pPr>
                      <a:r>
                        <a:rPr lang="en-PH" altLang="en-US"/>
                        <a:t>8. Transportation</a:t>
                      </a:r>
                    </a:p>
                  </a:txBody>
                  <a:tcPr/>
                </a:tc>
                <a:tc>
                  <a:txBody>
                    <a:bodyPr/>
                    <a:lstStyle/>
                    <a:p>
                      <a:pPr>
                        <a:buNone/>
                      </a:pPr>
                      <a:endParaRPr lang="en-US"/>
                    </a:p>
                  </a:txBody>
                  <a:tcPr/>
                </a:tc>
                <a:tc>
                  <a:txBody>
                    <a:bodyPr/>
                    <a:lstStyle/>
                    <a:p>
                      <a:pPr>
                        <a:buNone/>
                      </a:pPr>
                      <a:endParaRPr lang="en-US"/>
                    </a:p>
                  </a:txBody>
                  <a:tcPr/>
                </a:tc>
              </a:tr>
              <a:tr h="575945">
                <a:tc>
                  <a:txBody>
                    <a:bodyPr/>
                    <a:lstStyle/>
                    <a:p>
                      <a:pPr>
                        <a:buNone/>
                      </a:pPr>
                      <a:endParaRPr lang="en-PH" altLang="en-US"/>
                    </a:p>
                    <a:p>
                      <a:pPr>
                        <a:buNone/>
                      </a:pPr>
                      <a:r>
                        <a:rPr lang="en-PH" altLang="en-US"/>
                        <a:t>9. Water Bill Payments</a:t>
                      </a:r>
                    </a:p>
                  </a:txBody>
                  <a:tcPr/>
                </a:tc>
                <a:tc>
                  <a:txBody>
                    <a:bodyPr/>
                    <a:lstStyle/>
                    <a:p>
                      <a:pPr>
                        <a:buNone/>
                      </a:pPr>
                      <a:endParaRPr lang="en-US"/>
                    </a:p>
                  </a:txBody>
                  <a:tcPr/>
                </a:tc>
                <a:tc>
                  <a:txBody>
                    <a:bodyPr/>
                    <a:lstStyle/>
                    <a:p>
                      <a:pPr>
                        <a:buNone/>
                      </a:pPr>
                      <a:endParaRPr lang="en-US"/>
                    </a:p>
                  </a:txBody>
                  <a:tcPr/>
                </a:tc>
              </a:tr>
              <a:tr h="576580">
                <a:tc>
                  <a:txBody>
                    <a:bodyPr/>
                    <a:lstStyle/>
                    <a:p>
                      <a:pPr>
                        <a:buNone/>
                      </a:pPr>
                      <a:endParaRPr lang="en-PH" altLang="en-US"/>
                    </a:p>
                    <a:p>
                      <a:pPr>
                        <a:buNone/>
                      </a:pPr>
                      <a:r>
                        <a:rPr lang="en-PH" altLang="en-US"/>
                        <a:t>10. Electricity Bill </a:t>
                      </a:r>
                    </a:p>
                  </a:txBody>
                  <a:tcPr/>
                </a:tc>
                <a:tc>
                  <a:txBody>
                    <a:bodyPr/>
                    <a:lstStyle/>
                    <a:p>
                      <a:pPr>
                        <a:buNone/>
                      </a:pPr>
                      <a:endParaRPr lang="en-US"/>
                    </a:p>
                  </a:txBody>
                  <a:tcPr/>
                </a:tc>
                <a:tc>
                  <a:txBody>
                    <a:bodyPr/>
                    <a:lstStyle/>
                    <a:p>
                      <a:pPr>
                        <a:buNone/>
                      </a:pPr>
                      <a:endParaRPr lang="en-US"/>
                    </a:p>
                  </a:txBody>
                  <a:tcPr/>
                </a:tc>
              </a:tr>
              <a:tr h="575945">
                <a:tc>
                  <a:txBody>
                    <a:bodyPr/>
                    <a:lstStyle/>
                    <a:p>
                      <a:pPr>
                        <a:buNone/>
                      </a:pPr>
                      <a:endParaRPr lang="en-PH" altLang="en-US"/>
                    </a:p>
                    <a:p>
                      <a:pPr>
                        <a:buNone/>
                      </a:pPr>
                      <a:r>
                        <a:rPr lang="en-PH" altLang="en-US"/>
                        <a:t>11. Telephone Bill (include loads)</a:t>
                      </a:r>
                    </a:p>
                  </a:txBody>
                  <a:tcPr/>
                </a:tc>
                <a:tc>
                  <a:txBody>
                    <a:bodyPr/>
                    <a:lstStyle/>
                    <a:p>
                      <a:pPr>
                        <a:buNone/>
                      </a:pPr>
                      <a:endParaRPr lang="en-US"/>
                    </a:p>
                  </a:txBody>
                  <a:tcPr/>
                </a:tc>
                <a:tc>
                  <a:txBody>
                    <a:bodyPr/>
                    <a:lstStyle/>
                    <a:p>
                      <a:pPr>
                        <a:buNone/>
                      </a:pPr>
                      <a:endParaRPr lang="en-US"/>
                    </a:p>
                  </a:txBody>
                  <a:tcPr/>
                </a:tc>
              </a:tr>
            </a:tbl>
          </a:graphicData>
        </a:graphic>
      </p:graphicFrame>
      <p:sp>
        <p:nvSpPr>
          <p:cNvPr id="3" name="Slide Number Placeholder 2"/>
          <p:cNvSpPr>
            <a:spLocks noGrp="1"/>
          </p:cNvSpPr>
          <p:nvPr>
            <p:ph type="sldNum" sz="quarter" idx="12"/>
          </p:nvPr>
        </p:nvSpPr>
        <p:spPr/>
        <p:txBody>
          <a:bodyPr/>
          <a:lstStyle/>
          <a:p>
            <a:fld id="{B3561BA9-CDCF-4958-B8AB-66F3BF063E13}"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altLang="en-US">
                <a:sym typeface="+mn-ea"/>
              </a:rPr>
              <a:t>Household Income and Expenditure Form-</a:t>
            </a:r>
            <a:br>
              <a:rPr lang="en-PH" altLang="en-US">
                <a:sym typeface="+mn-ea"/>
              </a:rPr>
            </a:br>
            <a:r>
              <a:rPr lang="en-PH" altLang="en-US">
                <a:sym typeface="+mn-ea"/>
              </a:rPr>
              <a:t>Second Part - Expenditures and Cash Outlays:  C</a:t>
            </a:r>
            <a:endParaRPr lang="en-US"/>
          </a:p>
        </p:txBody>
      </p:sp>
      <p:graphicFrame>
        <p:nvGraphicFramePr>
          <p:cNvPr id="4" name="Content Placeholder 3"/>
          <p:cNvGraphicFramePr>
            <a:graphicFrameLocks noGrp="1"/>
          </p:cNvGraphicFramePr>
          <p:nvPr>
            <p:ph idx="1"/>
          </p:nvPr>
        </p:nvGraphicFramePr>
        <p:xfrm>
          <a:off x="838200" y="1825625"/>
          <a:ext cx="10515600" cy="4483100"/>
        </p:xfrm>
        <a:graphic>
          <a:graphicData uri="http://schemas.openxmlformats.org/drawingml/2006/table">
            <a:tbl>
              <a:tblPr firstRow="1" bandRow="1">
                <a:tableStyleId>{5C22544A-7EE6-4342-B048-85BDC9FD1C3A}</a:tableStyleId>
              </a:tblPr>
              <a:tblGrid>
                <a:gridCol w="3552825"/>
                <a:gridCol w="3481070"/>
                <a:gridCol w="3481705"/>
              </a:tblGrid>
              <a:tr h="575945">
                <a:tc>
                  <a:txBody>
                    <a:bodyPr/>
                    <a:lstStyle/>
                    <a:p>
                      <a:pPr>
                        <a:buNone/>
                      </a:pPr>
                      <a:r>
                        <a:rPr lang="en-PH" altLang="en-US"/>
                        <a:t>      </a:t>
                      </a:r>
                    </a:p>
                    <a:p>
                      <a:pPr>
                        <a:buNone/>
                      </a:pPr>
                      <a:r>
                        <a:rPr lang="en-PH" altLang="en-US"/>
                        <a:t>            EXPENDITURES</a:t>
                      </a:r>
                    </a:p>
                  </a:txBody>
                  <a:tcPr/>
                </a:tc>
                <a:tc>
                  <a:txBody>
                    <a:bodyPr/>
                    <a:lstStyle/>
                    <a:p>
                      <a:pPr>
                        <a:buNone/>
                      </a:pPr>
                      <a:r>
                        <a:rPr lang="en-PH" altLang="en-US"/>
                        <a:t>                BORROWER</a:t>
                      </a:r>
                    </a:p>
                    <a:p>
                      <a:pPr>
                        <a:buNone/>
                      </a:pPr>
                      <a:r>
                        <a:rPr lang="en-PH" altLang="en-US"/>
                        <a:t>         MONTHLY EXPENSES</a:t>
                      </a:r>
                    </a:p>
                  </a:txBody>
                  <a:tcPr/>
                </a:tc>
                <a:tc>
                  <a:txBody>
                    <a:bodyPr/>
                    <a:lstStyle/>
                    <a:p>
                      <a:pPr>
                        <a:buNone/>
                      </a:pPr>
                      <a:r>
                        <a:rPr lang="en-PH" altLang="en-US"/>
                        <a:t>                     SPOUSE</a:t>
                      </a:r>
                    </a:p>
                    <a:p>
                      <a:pPr>
                        <a:buNone/>
                      </a:pPr>
                      <a:r>
                        <a:rPr lang="en-PH" altLang="en-US"/>
                        <a:t>        MONTHLY EXPENSES</a:t>
                      </a:r>
                    </a:p>
                  </a:txBody>
                  <a:tcPr/>
                </a:tc>
              </a:tr>
              <a:tr h="576580">
                <a:tc>
                  <a:txBody>
                    <a:bodyPr/>
                    <a:lstStyle/>
                    <a:p>
                      <a:pPr>
                        <a:buNone/>
                      </a:pPr>
                      <a:endParaRPr lang="en-PH" altLang="en-US"/>
                    </a:p>
                    <a:p>
                      <a:pPr>
                        <a:buNone/>
                      </a:pPr>
                      <a:r>
                        <a:rPr lang="en-PH" altLang="en-US"/>
                        <a:t>12. Family gatherings/Outings</a:t>
                      </a:r>
                    </a:p>
                  </a:txBody>
                  <a:tcPr/>
                </a:tc>
                <a:tc>
                  <a:txBody>
                    <a:bodyPr/>
                    <a:lstStyle/>
                    <a:p>
                      <a:pPr>
                        <a:buNone/>
                      </a:pPr>
                      <a:endParaRPr lang="en-US"/>
                    </a:p>
                  </a:txBody>
                  <a:tcPr/>
                </a:tc>
                <a:tc>
                  <a:txBody>
                    <a:bodyPr/>
                    <a:lstStyle/>
                    <a:p>
                      <a:pPr>
                        <a:buNone/>
                      </a:pPr>
                      <a:endParaRPr lang="en-US"/>
                    </a:p>
                  </a:txBody>
                  <a:tcPr/>
                </a:tc>
              </a:tr>
              <a:tr h="642620">
                <a:tc>
                  <a:txBody>
                    <a:bodyPr/>
                    <a:lstStyle/>
                    <a:p>
                      <a:pPr>
                        <a:buNone/>
                      </a:pPr>
                      <a:endParaRPr lang="en-PH" altLang="en-US"/>
                    </a:p>
                    <a:p>
                      <a:pPr>
                        <a:buNone/>
                      </a:pPr>
                      <a:r>
                        <a:rPr lang="en-PH" altLang="en-US"/>
                        <a:t>13. Laundry Expense</a:t>
                      </a:r>
                    </a:p>
                  </a:txBody>
                  <a:tcPr/>
                </a:tc>
                <a:tc>
                  <a:txBody>
                    <a:bodyPr/>
                    <a:lstStyle/>
                    <a:p>
                      <a:pPr>
                        <a:buNone/>
                      </a:pPr>
                      <a:endParaRPr lang="en-US"/>
                    </a:p>
                  </a:txBody>
                  <a:tcPr/>
                </a:tc>
                <a:tc>
                  <a:txBody>
                    <a:bodyPr/>
                    <a:lstStyle/>
                    <a:p>
                      <a:pPr>
                        <a:buNone/>
                      </a:pPr>
                      <a:endParaRPr lang="en-US"/>
                    </a:p>
                  </a:txBody>
                  <a:tcPr/>
                </a:tc>
              </a:tr>
              <a:tr h="576580">
                <a:tc>
                  <a:txBody>
                    <a:bodyPr/>
                    <a:lstStyle/>
                    <a:p>
                      <a:pPr>
                        <a:buNone/>
                      </a:pPr>
                      <a:endParaRPr lang="en-PH" altLang="en-US"/>
                    </a:p>
                    <a:p>
                      <a:pPr>
                        <a:buNone/>
                      </a:pPr>
                      <a:r>
                        <a:rPr lang="en-PH" altLang="en-US"/>
                        <a:t>14. Salary for Helper</a:t>
                      </a:r>
                    </a:p>
                  </a:txBody>
                  <a:tcPr/>
                </a:tc>
                <a:tc>
                  <a:txBody>
                    <a:bodyPr/>
                    <a:lstStyle/>
                    <a:p>
                      <a:pPr>
                        <a:buNone/>
                      </a:pPr>
                      <a:endParaRPr lang="en-US"/>
                    </a:p>
                  </a:txBody>
                  <a:tcPr/>
                </a:tc>
                <a:tc>
                  <a:txBody>
                    <a:bodyPr/>
                    <a:lstStyle/>
                    <a:p>
                      <a:pPr>
                        <a:buNone/>
                      </a:pPr>
                      <a:endParaRPr lang="en-US"/>
                    </a:p>
                  </a:txBody>
                  <a:tcPr/>
                </a:tc>
              </a:tr>
              <a:tr h="575945">
                <a:tc>
                  <a:txBody>
                    <a:bodyPr/>
                    <a:lstStyle/>
                    <a:p>
                      <a:pPr>
                        <a:buNone/>
                      </a:pPr>
                      <a:endParaRPr lang="en-PH" altLang="en-US"/>
                    </a:p>
                    <a:p>
                      <a:pPr>
                        <a:buNone/>
                      </a:pPr>
                      <a:r>
                        <a:rPr lang="en-PH" altLang="en-US"/>
                        <a:t>15. Taxes and licenses</a:t>
                      </a:r>
                    </a:p>
                  </a:txBody>
                  <a:tcPr/>
                </a:tc>
                <a:tc>
                  <a:txBody>
                    <a:bodyPr/>
                    <a:lstStyle/>
                    <a:p>
                      <a:pPr>
                        <a:buNone/>
                      </a:pPr>
                      <a:endParaRPr lang="en-US"/>
                    </a:p>
                  </a:txBody>
                  <a:tcPr/>
                </a:tc>
                <a:tc>
                  <a:txBody>
                    <a:bodyPr/>
                    <a:lstStyle/>
                    <a:p>
                      <a:pPr>
                        <a:buNone/>
                      </a:pPr>
                      <a:endParaRPr lang="en-US"/>
                    </a:p>
                  </a:txBody>
                  <a:tcPr/>
                </a:tc>
              </a:tr>
              <a:tr h="576580">
                <a:tc>
                  <a:txBody>
                    <a:bodyPr/>
                    <a:lstStyle/>
                    <a:p>
                      <a:pPr>
                        <a:buNone/>
                      </a:pPr>
                      <a:endParaRPr lang="en-PH" altLang="en-US"/>
                    </a:p>
                    <a:p>
                      <a:pPr>
                        <a:buNone/>
                      </a:pPr>
                      <a:r>
                        <a:rPr lang="en-PH" altLang="en-US"/>
                        <a:t>10. TOTAL EXPENDITURES (A,B, C) </a:t>
                      </a:r>
                    </a:p>
                  </a:txBody>
                  <a:tcPr/>
                </a:tc>
                <a:tc>
                  <a:txBody>
                    <a:bodyPr/>
                    <a:lstStyle/>
                    <a:p>
                      <a:pPr>
                        <a:buNone/>
                      </a:pPr>
                      <a:endParaRPr lang="en-US"/>
                    </a:p>
                  </a:txBody>
                  <a:tcPr/>
                </a:tc>
                <a:tc>
                  <a:txBody>
                    <a:bodyPr/>
                    <a:lstStyle/>
                    <a:p>
                      <a:pPr>
                        <a:buNone/>
                      </a:pPr>
                      <a:endParaRPr lang="en-US"/>
                    </a:p>
                  </a:txBody>
                  <a:tcPr/>
                </a:tc>
              </a:tr>
              <a:tr h="575945">
                <a:tc>
                  <a:txBody>
                    <a:bodyPr/>
                    <a:lstStyle/>
                    <a:p>
                      <a:pPr>
                        <a:buNone/>
                      </a:pPr>
                      <a:endParaRPr lang="en-PH" altLang="en-US"/>
                    </a:p>
                    <a:p>
                      <a:pPr>
                        <a:buNone/>
                      </a:pPr>
                      <a:endParaRPr lang="en-PH" altLang="en-US"/>
                    </a:p>
                  </a:txBody>
                  <a:tcPr/>
                </a:tc>
                <a:tc>
                  <a:txBody>
                    <a:bodyPr/>
                    <a:lstStyle/>
                    <a:p>
                      <a:pPr>
                        <a:buNone/>
                      </a:pPr>
                      <a:endParaRPr lang="en-US"/>
                    </a:p>
                  </a:txBody>
                  <a:tcPr/>
                </a:tc>
                <a:tc>
                  <a:txBody>
                    <a:bodyPr/>
                    <a:lstStyle/>
                    <a:p>
                      <a:pPr>
                        <a:buNone/>
                      </a:pPr>
                      <a:endParaRPr lang="en-US"/>
                    </a:p>
                  </a:txBody>
                  <a:tcPr/>
                </a:tc>
              </a:tr>
            </a:tbl>
          </a:graphicData>
        </a:graphic>
      </p:graphicFrame>
      <p:sp>
        <p:nvSpPr>
          <p:cNvPr id="3" name="Slide Number Placeholder 2"/>
          <p:cNvSpPr>
            <a:spLocks noGrp="1"/>
          </p:cNvSpPr>
          <p:nvPr>
            <p:ph type="sldNum" sz="quarter" idx="12"/>
          </p:nvPr>
        </p:nvSpPr>
        <p:spPr/>
        <p:txBody>
          <a:bodyPr/>
          <a:lstStyle/>
          <a:p>
            <a:fld id="{B3561BA9-CDCF-4958-B8AB-66F3BF063E13}"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altLang="en-US"/>
              <a:t>Household Income and Expenditure Form- </a:t>
            </a:r>
            <a:br>
              <a:rPr lang="en-PH" altLang="en-US"/>
            </a:br>
            <a:r>
              <a:rPr lang="en-PH" altLang="en-US"/>
              <a:t>Cash Outlays - the Third part</a:t>
            </a:r>
          </a:p>
        </p:txBody>
      </p:sp>
      <p:graphicFrame>
        <p:nvGraphicFramePr>
          <p:cNvPr id="4" name="Content Placeholder 3"/>
          <p:cNvGraphicFramePr>
            <a:graphicFrameLocks noGrp="1"/>
          </p:cNvGraphicFramePr>
          <p:nvPr>
            <p:ph idx="1"/>
          </p:nvPr>
        </p:nvGraphicFramePr>
        <p:xfrm>
          <a:off x="838200" y="1825625"/>
          <a:ext cx="10515600" cy="4419600"/>
        </p:xfrm>
        <a:graphic>
          <a:graphicData uri="http://schemas.openxmlformats.org/drawingml/2006/table">
            <a:tbl>
              <a:tblPr firstRow="1" bandRow="1">
                <a:tableStyleId>{5C22544A-7EE6-4342-B048-85BDC9FD1C3A}</a:tableStyleId>
              </a:tblPr>
              <a:tblGrid>
                <a:gridCol w="3552825"/>
                <a:gridCol w="3481070"/>
                <a:gridCol w="3481705"/>
              </a:tblGrid>
              <a:tr h="575945">
                <a:tc>
                  <a:txBody>
                    <a:bodyPr/>
                    <a:lstStyle/>
                    <a:p>
                      <a:pPr>
                        <a:buNone/>
                      </a:pPr>
                      <a:r>
                        <a:rPr lang="en-PH" altLang="en-US"/>
                        <a:t>      </a:t>
                      </a:r>
                    </a:p>
                    <a:p>
                      <a:pPr>
                        <a:buNone/>
                      </a:pPr>
                      <a:r>
                        <a:rPr lang="en-PH" altLang="en-US"/>
                        <a:t>            CASH OUTLAYS</a:t>
                      </a:r>
                    </a:p>
                  </a:txBody>
                  <a:tcPr/>
                </a:tc>
                <a:tc>
                  <a:txBody>
                    <a:bodyPr/>
                    <a:lstStyle/>
                    <a:p>
                      <a:pPr>
                        <a:buNone/>
                      </a:pPr>
                      <a:r>
                        <a:rPr lang="en-PH" altLang="en-US"/>
                        <a:t>                BORROWER</a:t>
                      </a:r>
                    </a:p>
                    <a:p>
                      <a:pPr>
                        <a:buNone/>
                      </a:pPr>
                      <a:r>
                        <a:rPr lang="en-PH" altLang="en-US"/>
                        <a:t>            CASH OUTLAYS</a:t>
                      </a:r>
                    </a:p>
                  </a:txBody>
                  <a:tcPr/>
                </a:tc>
                <a:tc>
                  <a:txBody>
                    <a:bodyPr/>
                    <a:lstStyle/>
                    <a:p>
                      <a:pPr>
                        <a:buNone/>
                      </a:pPr>
                      <a:r>
                        <a:rPr lang="en-PH" altLang="en-US"/>
                        <a:t>                     SPOUSE</a:t>
                      </a:r>
                    </a:p>
                    <a:p>
                      <a:pPr>
                        <a:buNone/>
                      </a:pPr>
                      <a:r>
                        <a:rPr lang="en-PH" altLang="en-US"/>
                        <a:t>               CASH OUTLAYS</a:t>
                      </a:r>
                    </a:p>
                  </a:txBody>
                  <a:tcPr/>
                </a:tc>
              </a:tr>
              <a:tr h="576580">
                <a:tc>
                  <a:txBody>
                    <a:bodyPr/>
                    <a:lstStyle/>
                    <a:p>
                      <a:pPr>
                        <a:buNone/>
                      </a:pPr>
                      <a:r>
                        <a:rPr lang="en-PH" altLang="en-US"/>
                        <a:t>1. Payment of other debts/ </a:t>
                      </a:r>
                    </a:p>
                    <a:p>
                      <a:pPr>
                        <a:buNone/>
                      </a:pPr>
                      <a:r>
                        <a:rPr lang="en-PH" altLang="en-US"/>
                        <a:t>        amortizations:</a:t>
                      </a:r>
                    </a:p>
                  </a:txBody>
                  <a:tcPr/>
                </a:tc>
                <a:tc>
                  <a:txBody>
                    <a:bodyPr/>
                    <a:lstStyle/>
                    <a:p>
                      <a:pPr>
                        <a:buNone/>
                      </a:pPr>
                      <a:endParaRPr lang="en-US"/>
                    </a:p>
                  </a:txBody>
                  <a:tcPr/>
                </a:tc>
                <a:tc>
                  <a:txBody>
                    <a:bodyPr/>
                    <a:lstStyle/>
                    <a:p>
                      <a:pPr>
                        <a:buNone/>
                      </a:pPr>
                      <a:endParaRPr lang="en-US"/>
                    </a:p>
                  </a:txBody>
                  <a:tcPr/>
                </a:tc>
              </a:tr>
              <a:tr h="642620">
                <a:tc>
                  <a:txBody>
                    <a:bodyPr/>
                    <a:lstStyle/>
                    <a:p>
                      <a:pPr>
                        <a:buNone/>
                      </a:pPr>
                      <a:r>
                        <a:rPr lang="en-PH" altLang="en-US"/>
                        <a:t>    - Production Loans (0ther banks </a:t>
                      </a:r>
                    </a:p>
                    <a:p>
                      <a:pPr>
                        <a:buNone/>
                      </a:pPr>
                      <a:r>
                        <a:rPr lang="en-PH" altLang="en-US"/>
                        <a:t>       and coops</a:t>
                      </a:r>
                    </a:p>
                  </a:txBody>
                  <a:tcPr/>
                </a:tc>
                <a:tc>
                  <a:txBody>
                    <a:bodyPr/>
                    <a:lstStyle/>
                    <a:p>
                      <a:pPr>
                        <a:buNone/>
                      </a:pPr>
                      <a:endParaRPr lang="en-US"/>
                    </a:p>
                  </a:txBody>
                  <a:tcPr/>
                </a:tc>
                <a:tc>
                  <a:txBody>
                    <a:bodyPr/>
                    <a:lstStyle/>
                    <a:p>
                      <a:pPr>
                        <a:buNone/>
                      </a:pPr>
                      <a:endParaRPr lang="en-US"/>
                    </a:p>
                  </a:txBody>
                  <a:tcPr/>
                </a:tc>
              </a:tr>
              <a:tr h="576580">
                <a:tc>
                  <a:txBody>
                    <a:bodyPr/>
                    <a:lstStyle/>
                    <a:p>
                      <a:pPr>
                        <a:buNone/>
                      </a:pPr>
                      <a:r>
                        <a:rPr lang="en-PH" altLang="en-US"/>
                        <a:t>    -Housing amortization</a:t>
                      </a:r>
                    </a:p>
                    <a:p>
                      <a:pPr>
                        <a:buNone/>
                      </a:pPr>
                      <a:r>
                        <a:rPr lang="en-PH" altLang="en-US"/>
                        <a:t>     -Vehicle amortization</a:t>
                      </a:r>
                    </a:p>
                  </a:txBody>
                  <a:tcPr/>
                </a:tc>
                <a:tc>
                  <a:txBody>
                    <a:bodyPr/>
                    <a:lstStyle/>
                    <a:p>
                      <a:pPr>
                        <a:buNone/>
                      </a:pPr>
                      <a:endParaRPr lang="en-US"/>
                    </a:p>
                  </a:txBody>
                  <a:tcPr/>
                </a:tc>
                <a:tc>
                  <a:txBody>
                    <a:bodyPr/>
                    <a:lstStyle/>
                    <a:p>
                      <a:pPr>
                        <a:buNone/>
                      </a:pPr>
                      <a:endParaRPr lang="en-US"/>
                    </a:p>
                  </a:txBody>
                  <a:tcPr/>
                </a:tc>
              </a:tr>
              <a:tr h="575945">
                <a:tc>
                  <a:txBody>
                    <a:bodyPr/>
                    <a:lstStyle/>
                    <a:p>
                      <a:pPr>
                        <a:buNone/>
                      </a:pPr>
                      <a:r>
                        <a:rPr lang="en-PH" altLang="en-US"/>
                        <a:t>     -Appliance amortization</a:t>
                      </a:r>
                    </a:p>
                    <a:p>
                      <a:pPr>
                        <a:buNone/>
                      </a:pPr>
                      <a:r>
                        <a:rPr lang="en-PH" altLang="en-US"/>
                        <a:t>     - Others cash outlays (pls specify)</a:t>
                      </a:r>
                    </a:p>
                  </a:txBody>
                  <a:tcPr/>
                </a:tc>
                <a:tc>
                  <a:txBody>
                    <a:bodyPr/>
                    <a:lstStyle/>
                    <a:p>
                      <a:pPr>
                        <a:buNone/>
                      </a:pPr>
                      <a:endParaRPr lang="en-US"/>
                    </a:p>
                  </a:txBody>
                  <a:tcPr/>
                </a:tc>
                <a:tc>
                  <a:txBody>
                    <a:bodyPr/>
                    <a:lstStyle/>
                    <a:p>
                      <a:pPr>
                        <a:buNone/>
                      </a:pPr>
                      <a:endParaRPr lang="en-US"/>
                    </a:p>
                  </a:txBody>
                  <a:tcPr/>
                </a:tc>
              </a:tr>
              <a:tr h="576580">
                <a:tc>
                  <a:txBody>
                    <a:bodyPr/>
                    <a:lstStyle/>
                    <a:p>
                      <a:pPr>
                        <a:buNone/>
                      </a:pPr>
                      <a:r>
                        <a:rPr lang="en-PH" altLang="en-US"/>
                        <a:t>2. Payment of premiums </a:t>
                      </a:r>
                    </a:p>
                    <a:p>
                      <a:pPr>
                        <a:buNone/>
                      </a:pPr>
                      <a:r>
                        <a:rPr lang="en-PH" altLang="en-US"/>
                        <a:t>3. Other Cash Outlays) </a:t>
                      </a:r>
                    </a:p>
                  </a:txBody>
                  <a:tcPr/>
                </a:tc>
                <a:tc>
                  <a:txBody>
                    <a:bodyPr/>
                    <a:lstStyle/>
                    <a:p>
                      <a:pPr>
                        <a:buNone/>
                      </a:pPr>
                      <a:endParaRPr lang="en-US"/>
                    </a:p>
                  </a:txBody>
                  <a:tcPr/>
                </a:tc>
                <a:tc>
                  <a:txBody>
                    <a:bodyPr/>
                    <a:lstStyle/>
                    <a:p>
                      <a:pPr>
                        <a:buNone/>
                      </a:pPr>
                      <a:endParaRPr lang="en-US"/>
                    </a:p>
                  </a:txBody>
                  <a:tcPr/>
                </a:tc>
              </a:tr>
              <a:tr h="576580">
                <a:tc>
                  <a:txBody>
                    <a:bodyPr/>
                    <a:lstStyle/>
                    <a:p>
                      <a:pPr>
                        <a:buNone/>
                      </a:pPr>
                      <a:r>
                        <a:rPr lang="en-PH" altLang="en-US"/>
                        <a:t>TOTAL CASH OUTLAYS</a:t>
                      </a:r>
                    </a:p>
                  </a:txBody>
                  <a:tcPr/>
                </a:tc>
                <a:tc>
                  <a:txBody>
                    <a:bodyPr/>
                    <a:lstStyle/>
                    <a:p>
                      <a:pPr>
                        <a:buNone/>
                      </a:pPr>
                      <a:endParaRPr lang="en-US"/>
                    </a:p>
                  </a:txBody>
                  <a:tcPr/>
                </a:tc>
                <a:tc>
                  <a:txBody>
                    <a:bodyPr/>
                    <a:lstStyle/>
                    <a:p>
                      <a:pPr>
                        <a:buNone/>
                      </a:pPr>
                      <a:endParaRPr lang="en-US"/>
                    </a:p>
                  </a:txBody>
                  <a:tcPr/>
                </a:tc>
              </a:tr>
            </a:tbl>
          </a:graphicData>
        </a:graphic>
      </p:graphicFrame>
      <p:sp>
        <p:nvSpPr>
          <p:cNvPr id="3" name="Slide Number Placeholder 2"/>
          <p:cNvSpPr>
            <a:spLocks noGrp="1"/>
          </p:cNvSpPr>
          <p:nvPr>
            <p:ph type="sldNum" sz="quarter" idx="12"/>
          </p:nvPr>
        </p:nvSpPr>
        <p:spPr/>
        <p:txBody>
          <a:bodyPr/>
          <a:lstStyle/>
          <a:p>
            <a:fld id="{B3561BA9-CDCF-4958-B8AB-66F3BF063E13}"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2762</Words>
  <Application>Microsoft Office PowerPoint</Application>
  <PresentationFormat>Custom</PresentationFormat>
  <Paragraphs>441</Paragraphs>
  <Slides>38</Slides>
  <Notes>3</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Observations on Determination of Capacity to Pay Computation</vt:lpstr>
      <vt:lpstr>Borrower's Capacity to Pay</vt:lpstr>
      <vt:lpstr>Function of the Household Income &amp; Expenditure Form</vt:lpstr>
      <vt:lpstr>Function of Household Income and Expenditures Form -2</vt:lpstr>
      <vt:lpstr>Household Income and Expenditure Form- First Part - the Sources of Income</vt:lpstr>
      <vt:lpstr>Household Income and Expenditure Form- Second Part - Expenditures and Cash Outlays:  A </vt:lpstr>
      <vt:lpstr>Household Income and Expenditure Form- Second Part - Expenditures and Cash Outlays:  B</vt:lpstr>
      <vt:lpstr>Household Income and Expenditure Form- Second Part - Expenditures and Cash Outlays:  C</vt:lpstr>
      <vt:lpstr>Household Income and Expenditure Form-  Cash Outlays - the Third part</vt:lpstr>
      <vt:lpstr>Household Income and Expenditure Form-  Total Expenditures and Cash Outlays </vt:lpstr>
      <vt:lpstr>Actual Situations - Client RG -San Francisco Branch</vt:lpstr>
      <vt:lpstr>Household Income and Expenditure Form  as accomplished - Client RG   -First Part</vt:lpstr>
      <vt:lpstr>Household Income and Expenditure Form  as accomplished - Client RG   -Second Part </vt:lpstr>
      <vt:lpstr>Household Income and Expenditure Form  as accomplished - Client RG   -Third Part</vt:lpstr>
      <vt:lpstr>Observations on Client RG's Case</vt:lpstr>
      <vt:lpstr>Observations on Client RG's Case -Part 2</vt:lpstr>
      <vt:lpstr>A Different Computation of Capacity to Pay on Loans by Employees</vt:lpstr>
      <vt:lpstr>A Different Computation of Capacity to Pay on Loans by Employees - continuation </vt:lpstr>
      <vt:lpstr>Illustration - Capacity to Pay Computation- Employee A - Head Office</vt:lpstr>
      <vt:lpstr>Illustration - Employee A  (part 2) Capacity to Pay Computation</vt:lpstr>
      <vt:lpstr>Illustration -  Capacity to Pay Computation Employee A  (part 3)</vt:lpstr>
      <vt:lpstr>Another Illustration - Capacity to Pay Computation - Employee B  -Head Office - Part 1 </vt:lpstr>
      <vt:lpstr>Another Illustration - Capacity to Pay Computation - Employee B  -Head Office - Part 2   </vt:lpstr>
      <vt:lpstr>Another Illustration - Capacity to Pay Computation - Employee B  -Head Office - Part 3</vt:lpstr>
      <vt:lpstr>Employee Loan Recommended for Restructuring-Case of VJ </vt:lpstr>
      <vt:lpstr>Employee Loan Recommended for Restructuring-Case of VJ - Part 2 </vt:lpstr>
      <vt:lpstr>  Employee Loan Recommended for Restructuring-Case of VJ -3  </vt:lpstr>
      <vt:lpstr> Employee Loan Recommended for Restructuring-Case of VJ -4 </vt:lpstr>
      <vt:lpstr>Employee Loan Recommended for Restructuring-Case of MJVC </vt:lpstr>
      <vt:lpstr>Employee Loan Recommended for Restructuring-Case of MJVC -2</vt:lpstr>
      <vt:lpstr>Employee Loan Recommended for Restructuring-Case of  NG</vt:lpstr>
      <vt:lpstr>Employee Loan Recommended for Restructuring-Case of  NG - 2</vt:lpstr>
      <vt:lpstr>Employee Loan Recommended for Restructuring-Case of  NG - 3 </vt:lpstr>
      <vt:lpstr>  Employee Loan Recommended for Restructuring-Case of  PL   </vt:lpstr>
      <vt:lpstr>Employee Loan Recommended for Restructuring-Case of  PL  -2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of the  Household Income and  Expenditure Form</dc:title>
  <dc:creator>User</dc:creator>
  <cp:lastModifiedBy>Paterno Romeo Patrimonio</cp:lastModifiedBy>
  <cp:revision>198</cp:revision>
  <dcterms:created xsi:type="dcterms:W3CDTF">2017-06-13T02:18:00Z</dcterms:created>
  <dcterms:modified xsi:type="dcterms:W3CDTF">2017-06-24T05:10:35Z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